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53" r:id="rId2"/>
    <p:sldId id="346" r:id="rId3"/>
    <p:sldId id="347" r:id="rId4"/>
    <p:sldId id="352" r:id="rId5"/>
    <p:sldId id="350" r:id="rId6"/>
    <p:sldId id="348" r:id="rId7"/>
    <p:sldId id="351" r:id="rId8"/>
    <p:sldId id="356" r:id="rId9"/>
    <p:sldId id="35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663300"/>
    <a:srgbClr val="8BE1FF"/>
    <a:srgbClr val="0F0F3D"/>
    <a:srgbClr val="E29100"/>
    <a:srgbClr val="FFA500"/>
    <a:srgbClr val="F07800"/>
    <a:srgbClr val="333300"/>
    <a:srgbClr val="A9DA74"/>
    <a:srgbClr val="FF93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315" autoAdjust="0"/>
    <p:restoredTop sz="94660" autoAdjust="0"/>
  </p:normalViewPr>
  <p:slideViewPr>
    <p:cSldViewPr>
      <p:cViewPr varScale="1">
        <p:scale>
          <a:sx n="85" d="100"/>
          <a:sy n="85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73C43552-362E-4FCC-B8DB-98BD51D94810}" type="datetimeFigureOut">
              <a:rPr lang="en-US"/>
              <a:pPr>
                <a:defRPr/>
              </a:pPr>
              <a:t>12.Mar.13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EB8DD51-844C-4490-9B71-61161C494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81200"/>
            <a:ext cx="9144000" cy="1417154"/>
          </a:xfrm>
          <a:prstGeom prst="rect">
            <a:avLst/>
          </a:prstGeom>
        </p:spPr>
        <p:txBody>
          <a:bodyPr lIns="0" tIns="0" rIns="0" bIns="0" anchor="b" anchorCtr="1"/>
          <a:lstStyle>
            <a:lvl1pPr>
              <a:defRPr sz="4000" b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78696"/>
            <a:ext cx="9144000" cy="1017104"/>
          </a:xfrm>
          <a:prstGeom prst="rect">
            <a:avLst/>
          </a:prstGeom>
        </p:spPr>
        <p:txBody>
          <a:bodyPr lIns="0" tIns="0" rIns="0" bIns="0" anchor="t" anchorCtr="1"/>
          <a:lstStyle>
            <a:lvl1pPr marL="0" indent="0" algn="ctr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71600" y="3429000"/>
            <a:ext cx="6096000" cy="1588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7" name="Picture 6" descr="Clowar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1400" y="6048188"/>
            <a:ext cx="1676400" cy="65741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334962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09600"/>
            <a:ext cx="6096000" cy="1588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720840"/>
            <a:ext cx="9144000" cy="1371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loware_icon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915400" y="25400"/>
            <a:ext cx="182880" cy="182880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241300"/>
            <a:ext cx="9144000" cy="1588"/>
          </a:xfrm>
          <a:prstGeom prst="line">
            <a:avLst/>
          </a:prstGeom>
          <a:ln w="28575">
            <a:solidFill>
              <a:srgbClr val="F07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104" r:id="rId2"/>
    <p:sldLayoutId id="2147484103" r:id="rId3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Dairy Industry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ounded Rectangle 294"/>
          <p:cNvSpPr/>
          <p:nvPr/>
        </p:nvSpPr>
        <p:spPr>
          <a:xfrm>
            <a:off x="457200" y="990600"/>
            <a:ext cx="7924800" cy="762000"/>
          </a:xfrm>
          <a:prstGeom prst="roundRect">
            <a:avLst>
              <a:gd name="adj" fmla="val 14257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Indians are predominantly vegetarian and milk serves an important part of the diet. This makes India the largest consumer of milk.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457200" y="3962400"/>
            <a:ext cx="7924800" cy="22860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 defTabSz="457200">
              <a:buClr>
                <a:srgbClr val="000000"/>
              </a:buClr>
              <a:buSzPct val="100000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We understand that you are travelling on this journey and would like to add value to help you get there. We provide mobile solutions for 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2667000" y="5540188"/>
            <a:ext cx="1828800" cy="479612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Milk Run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2667000" y="4876800"/>
            <a:ext cx="1828800" cy="479612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Collection Centers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4724400" y="4876800"/>
            <a:ext cx="1828800" cy="479612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Liquid Milk Sales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4724400" y="5562600"/>
            <a:ext cx="1828800" cy="479612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Milk Byproduct Sales</a:t>
            </a:r>
          </a:p>
        </p:txBody>
      </p:sp>
      <p:pic>
        <p:nvPicPr>
          <p:cNvPr id="21" name="Picture 20" descr="nokia-asha-200-graphi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17630">
            <a:off x="1284384" y="4811480"/>
            <a:ext cx="674583" cy="1219200"/>
          </a:xfrm>
          <a:prstGeom prst="rect">
            <a:avLst/>
          </a:prstGeom>
        </p:spPr>
      </p:pic>
      <p:pic>
        <p:nvPicPr>
          <p:cNvPr id="19" name="Picture 18" descr="nokia-27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015723">
            <a:off x="475326" y="4840486"/>
            <a:ext cx="1219200" cy="1219200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457200" y="2021541"/>
            <a:ext cx="7924800" cy="685800"/>
          </a:xfrm>
          <a:prstGeom prst="roundRect">
            <a:avLst>
              <a:gd name="adj" fmla="val 16520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Rising income levels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leading to Higher Milk consumption, where consumers are shifting towards “Brands” that represent higher quality.</a:t>
            </a:r>
            <a:endParaRPr lang="en-US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57200" y="2971800"/>
            <a:ext cx="7924800" cy="685800"/>
          </a:xfrm>
          <a:prstGeom prst="roundRect">
            <a:avLst>
              <a:gd name="adj" fmla="val 16520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Brands are built over years of service excellence, which in turn rely on processes and systems</a:t>
            </a:r>
            <a:endParaRPr lang="en-US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705600" y="4876800"/>
            <a:ext cx="1524000" cy="532902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Marketing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781800" y="5410200"/>
            <a:ext cx="4924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ounded Rectangle 294"/>
          <p:cNvSpPr/>
          <p:nvPr/>
        </p:nvSpPr>
        <p:spPr>
          <a:xfrm>
            <a:off x="1752600" y="12192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Liquid Milk Sales app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6" name="Picture 75" descr="facto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600" y="2349500"/>
            <a:ext cx="529553" cy="609600"/>
          </a:xfrm>
          <a:prstGeom prst="rect">
            <a:avLst/>
          </a:prstGeom>
        </p:spPr>
      </p:pic>
      <p:pic>
        <p:nvPicPr>
          <p:cNvPr id="206" name="Picture 205" descr="Warehouse.pn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25299" y="2004498"/>
            <a:ext cx="457200" cy="457200"/>
          </a:xfrm>
          <a:prstGeom prst="rect">
            <a:avLst/>
          </a:prstGeom>
        </p:spPr>
      </p:pic>
      <p:sp>
        <p:nvSpPr>
          <p:cNvPr id="219" name="Rectangle 218"/>
          <p:cNvSpPr/>
          <p:nvPr/>
        </p:nvSpPr>
        <p:spPr>
          <a:xfrm>
            <a:off x="3597784" y="1600200"/>
            <a:ext cx="8515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Van Sales</a:t>
            </a:r>
            <a:endParaRPr lang="en-US" sz="11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6" name="Elbow Connector 255"/>
          <p:cNvCxnSpPr>
            <a:stCxn id="206" idx="3"/>
          </p:cNvCxnSpPr>
          <p:nvPr/>
        </p:nvCxnSpPr>
        <p:spPr>
          <a:xfrm flipV="1">
            <a:off x="3382499" y="1988810"/>
            <a:ext cx="381000" cy="24428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Elbow Connector 259"/>
          <p:cNvCxnSpPr>
            <a:stCxn id="76" idx="3"/>
            <a:endCxn id="206" idx="1"/>
          </p:cNvCxnSpPr>
          <p:nvPr/>
        </p:nvCxnSpPr>
        <p:spPr>
          <a:xfrm flipV="1">
            <a:off x="2409153" y="2233098"/>
            <a:ext cx="516146" cy="421202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Freeform 274"/>
          <p:cNvSpPr/>
          <p:nvPr/>
        </p:nvSpPr>
        <p:spPr>
          <a:xfrm>
            <a:off x="5499100" y="2268210"/>
            <a:ext cx="381000" cy="228600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5537200" y="2052310"/>
            <a:ext cx="7024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Agents </a:t>
            </a:r>
            <a:endParaRPr lang="en-US" sz="11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7" name="Straight Connector 276"/>
          <p:cNvCxnSpPr/>
          <p:nvPr/>
        </p:nvCxnSpPr>
        <p:spPr>
          <a:xfrm>
            <a:off x="4403651" y="2039610"/>
            <a:ext cx="2286000" cy="165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Isosceles Triangle 277"/>
          <p:cNvSpPr/>
          <p:nvPr/>
        </p:nvSpPr>
        <p:spPr>
          <a:xfrm>
            <a:off x="4988867" y="1861063"/>
            <a:ext cx="176784" cy="1524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Isosceles Triangle 278"/>
          <p:cNvSpPr/>
          <p:nvPr/>
        </p:nvSpPr>
        <p:spPr>
          <a:xfrm>
            <a:off x="5446067" y="1861063"/>
            <a:ext cx="176784" cy="1524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0" name="Isosceles Triangle 279"/>
          <p:cNvSpPr/>
          <p:nvPr/>
        </p:nvSpPr>
        <p:spPr>
          <a:xfrm>
            <a:off x="5903267" y="1861063"/>
            <a:ext cx="176784" cy="1524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Isosceles Triangle 280"/>
          <p:cNvSpPr/>
          <p:nvPr/>
        </p:nvSpPr>
        <p:spPr>
          <a:xfrm>
            <a:off x="6360467" y="1861063"/>
            <a:ext cx="176784" cy="1524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4403651" y="2540000"/>
            <a:ext cx="2286000" cy="165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Isosceles Triangle 284"/>
          <p:cNvSpPr/>
          <p:nvPr/>
        </p:nvSpPr>
        <p:spPr>
          <a:xfrm>
            <a:off x="4988867" y="2361453"/>
            <a:ext cx="176784" cy="1524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Isosceles Triangle 286"/>
          <p:cNvSpPr/>
          <p:nvPr/>
        </p:nvSpPr>
        <p:spPr>
          <a:xfrm>
            <a:off x="5903267" y="2361453"/>
            <a:ext cx="176784" cy="1524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Isosceles Triangle 287"/>
          <p:cNvSpPr/>
          <p:nvPr/>
        </p:nvSpPr>
        <p:spPr>
          <a:xfrm>
            <a:off x="6360467" y="2361453"/>
            <a:ext cx="176784" cy="1524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4327451" y="2527300"/>
            <a:ext cx="10070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Route / Beat</a:t>
            </a:r>
            <a:endParaRPr lang="en-US" sz="11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0" name="Elbow Connector 289"/>
          <p:cNvCxnSpPr>
            <a:stCxn id="206" idx="3"/>
          </p:cNvCxnSpPr>
          <p:nvPr/>
        </p:nvCxnSpPr>
        <p:spPr>
          <a:xfrm>
            <a:off x="3382499" y="2233098"/>
            <a:ext cx="381000" cy="256102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Moon 353"/>
          <p:cNvSpPr/>
          <p:nvPr/>
        </p:nvSpPr>
        <p:spPr>
          <a:xfrm rot="18549833">
            <a:off x="6578866" y="1284979"/>
            <a:ext cx="152306" cy="231081"/>
          </a:xfrm>
          <a:prstGeom prst="moon">
            <a:avLst>
              <a:gd name="adj" fmla="val 29364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8" name="Picture 377" descr="Truck_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839699" y="1798310"/>
            <a:ext cx="457200" cy="457200"/>
          </a:xfrm>
          <a:prstGeom prst="rect">
            <a:avLst/>
          </a:prstGeom>
        </p:spPr>
      </p:pic>
      <p:pic>
        <p:nvPicPr>
          <p:cNvPr id="379" name="Picture 378" descr="Truck_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839699" y="2317196"/>
            <a:ext cx="457200" cy="457200"/>
          </a:xfrm>
          <a:prstGeom prst="rect">
            <a:avLst/>
          </a:prstGeom>
        </p:spPr>
      </p:pic>
      <p:sp>
        <p:nvSpPr>
          <p:cNvPr id="394" name="Rectangle 393"/>
          <p:cNvSpPr/>
          <p:nvPr/>
        </p:nvSpPr>
        <p:spPr>
          <a:xfrm>
            <a:off x="2794000" y="2331710"/>
            <a:ext cx="78098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Dispatch</a:t>
            </a:r>
            <a:endParaRPr lang="en-US" sz="11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Isosceles Triangle 285"/>
          <p:cNvSpPr/>
          <p:nvPr/>
        </p:nvSpPr>
        <p:spPr>
          <a:xfrm>
            <a:off x="5446067" y="2361453"/>
            <a:ext cx="176784" cy="1524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0" name="Picture 99" descr="Warehouse.pn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21000" y="2819400"/>
            <a:ext cx="457200" cy="457200"/>
          </a:xfrm>
          <a:prstGeom prst="rect">
            <a:avLst/>
          </a:prstGeom>
        </p:spPr>
      </p:pic>
      <p:cxnSp>
        <p:nvCxnSpPr>
          <p:cNvPr id="101" name="Elbow Connector 100"/>
          <p:cNvCxnSpPr>
            <a:stCxn id="76" idx="3"/>
            <a:endCxn id="100" idx="1"/>
          </p:cNvCxnSpPr>
          <p:nvPr/>
        </p:nvCxnSpPr>
        <p:spPr>
          <a:xfrm>
            <a:off x="2409153" y="2654300"/>
            <a:ext cx="511847" cy="39370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384617" y="2964190"/>
            <a:ext cx="3770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. . .</a:t>
            </a:r>
            <a:endParaRPr lang="en-US" sz="11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2600" y="1231900"/>
            <a:ext cx="1773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Liquid Milk Sales App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752600" y="37338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Van sales man equipped with a mobile app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Dispatch centre controls Van loading / un-loading 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Retail agents are made part of the system via their mobiles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Admin teams manages the system via Web interface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Finance team monitors sales, forecast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663448" y="1246094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(night time)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752600" y="1524000"/>
            <a:ext cx="51054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ounded Rectangle 294"/>
          <p:cNvSpPr/>
          <p:nvPr/>
        </p:nvSpPr>
        <p:spPr>
          <a:xfrm>
            <a:off x="1828800" y="11430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Milk By-product Sales app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6" name="Picture 75" descr="facto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800" y="2273300"/>
            <a:ext cx="529553" cy="609600"/>
          </a:xfrm>
          <a:prstGeom prst="rect">
            <a:avLst/>
          </a:prstGeom>
        </p:spPr>
      </p:pic>
      <p:pic>
        <p:nvPicPr>
          <p:cNvPr id="206" name="Picture 205" descr="Warehous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1499" y="1928298"/>
            <a:ext cx="457200" cy="457200"/>
          </a:xfrm>
          <a:prstGeom prst="rect">
            <a:avLst/>
          </a:prstGeom>
        </p:spPr>
      </p:pic>
      <p:sp>
        <p:nvSpPr>
          <p:cNvPr id="219" name="Rectangle 218"/>
          <p:cNvSpPr/>
          <p:nvPr/>
        </p:nvSpPr>
        <p:spPr>
          <a:xfrm>
            <a:off x="3741219" y="1550894"/>
            <a:ext cx="9380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Sales Reps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6" name="Elbow Connector 255"/>
          <p:cNvCxnSpPr>
            <a:stCxn id="206" idx="3"/>
            <a:endCxn id="135" idx="1"/>
          </p:cNvCxnSpPr>
          <p:nvPr/>
        </p:nvCxnSpPr>
        <p:spPr>
          <a:xfrm flipV="1">
            <a:off x="3458699" y="1981200"/>
            <a:ext cx="656101" cy="17569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Elbow Connector 259"/>
          <p:cNvCxnSpPr>
            <a:stCxn id="76" idx="3"/>
            <a:endCxn id="206" idx="1"/>
          </p:cNvCxnSpPr>
          <p:nvPr/>
        </p:nvCxnSpPr>
        <p:spPr>
          <a:xfrm flipV="1">
            <a:off x="2485353" y="2156898"/>
            <a:ext cx="516146" cy="42120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Freeform 274"/>
          <p:cNvSpPr/>
          <p:nvPr/>
        </p:nvSpPr>
        <p:spPr>
          <a:xfrm>
            <a:off x="5575300" y="1701800"/>
            <a:ext cx="381000" cy="228600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5613400" y="1485900"/>
            <a:ext cx="10454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Retail Stores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7" name="Straight Connector 276"/>
          <p:cNvCxnSpPr/>
          <p:nvPr/>
        </p:nvCxnSpPr>
        <p:spPr>
          <a:xfrm>
            <a:off x="4479851" y="1963410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Isosceles Triangle 277"/>
          <p:cNvSpPr/>
          <p:nvPr/>
        </p:nvSpPr>
        <p:spPr>
          <a:xfrm>
            <a:off x="5065067" y="17848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0" name="Isosceles Triangle 279"/>
          <p:cNvSpPr/>
          <p:nvPr/>
        </p:nvSpPr>
        <p:spPr>
          <a:xfrm>
            <a:off x="5979467" y="17848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Isosceles Triangle 280"/>
          <p:cNvSpPr/>
          <p:nvPr/>
        </p:nvSpPr>
        <p:spPr>
          <a:xfrm>
            <a:off x="6436667" y="17848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4479851" y="2463800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Isosceles Triangle 284"/>
          <p:cNvSpPr/>
          <p:nvPr/>
        </p:nvSpPr>
        <p:spPr>
          <a:xfrm>
            <a:off x="5065067" y="228525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Isosceles Triangle 286"/>
          <p:cNvSpPr/>
          <p:nvPr/>
        </p:nvSpPr>
        <p:spPr>
          <a:xfrm>
            <a:off x="5979467" y="228525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Isosceles Triangle 287"/>
          <p:cNvSpPr/>
          <p:nvPr/>
        </p:nvSpPr>
        <p:spPr>
          <a:xfrm>
            <a:off x="6436667" y="228525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4403651" y="2451100"/>
            <a:ext cx="10070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Route / Beat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0" name="Elbow Connector 289"/>
          <p:cNvCxnSpPr>
            <a:stCxn id="206" idx="3"/>
            <a:endCxn id="136" idx="1"/>
          </p:cNvCxnSpPr>
          <p:nvPr/>
        </p:nvCxnSpPr>
        <p:spPr>
          <a:xfrm>
            <a:off x="3458699" y="2156898"/>
            <a:ext cx="656101" cy="28150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Isosceles Triangle 285"/>
          <p:cNvSpPr/>
          <p:nvPr/>
        </p:nvSpPr>
        <p:spPr>
          <a:xfrm>
            <a:off x="5522267" y="228525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0" name="Picture 99" descr="Warehous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97200" y="2743200"/>
            <a:ext cx="457200" cy="457200"/>
          </a:xfrm>
          <a:prstGeom prst="rect">
            <a:avLst/>
          </a:prstGeom>
        </p:spPr>
      </p:pic>
      <p:cxnSp>
        <p:nvCxnSpPr>
          <p:cNvPr id="101" name="Elbow Connector 100"/>
          <p:cNvCxnSpPr>
            <a:stCxn id="76" idx="3"/>
            <a:endCxn id="100" idx="1"/>
          </p:cNvCxnSpPr>
          <p:nvPr/>
        </p:nvCxnSpPr>
        <p:spPr>
          <a:xfrm>
            <a:off x="2485353" y="2578100"/>
            <a:ext cx="511847" cy="3937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048000" y="3048000"/>
            <a:ext cx="3770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 . .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1155700"/>
            <a:ext cx="1735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Byproduct Sales App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828800" y="36576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Sales reps equipped with a mobile app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Sales reps capture secondary orders and upload to server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Distributors view the secondary orders on their PC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If equipped with software (like Tally ERP), the orders would could be imported directly as well.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Sales reps can also track expenses, log daily activity – via mobile app.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Admin teams manages the system via Web interface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739648" y="1169894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(night time)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2783541" y="2286000"/>
            <a:ext cx="9044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Distributor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5" name="Picture 134" descr="Marketing_Pers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1828800"/>
            <a:ext cx="304800" cy="304800"/>
          </a:xfrm>
          <a:prstGeom prst="rect">
            <a:avLst/>
          </a:prstGeom>
        </p:spPr>
      </p:pic>
      <p:pic>
        <p:nvPicPr>
          <p:cNvPr id="136" name="Picture 135" descr="Marketing_Pers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2286000"/>
            <a:ext cx="304800" cy="304800"/>
          </a:xfrm>
          <a:prstGeom prst="rect">
            <a:avLst/>
          </a:prstGeom>
        </p:spPr>
      </p:pic>
      <p:cxnSp>
        <p:nvCxnSpPr>
          <p:cNvPr id="140" name="Straight Connector 139"/>
          <p:cNvCxnSpPr/>
          <p:nvPr/>
        </p:nvCxnSpPr>
        <p:spPr>
          <a:xfrm>
            <a:off x="1828800" y="1447800"/>
            <a:ext cx="51054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79851" y="3002290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Isosceles Triangle 33"/>
          <p:cNvSpPr/>
          <p:nvPr/>
        </p:nvSpPr>
        <p:spPr>
          <a:xfrm>
            <a:off x="5065067" y="282374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Isosceles Triangle 34"/>
          <p:cNvSpPr/>
          <p:nvPr/>
        </p:nvSpPr>
        <p:spPr>
          <a:xfrm>
            <a:off x="5979467" y="282374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Isosceles Triangle 35"/>
          <p:cNvSpPr/>
          <p:nvPr/>
        </p:nvSpPr>
        <p:spPr>
          <a:xfrm>
            <a:off x="6436667" y="282374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403651" y="2989590"/>
            <a:ext cx="10070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Route / Beat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Isosceles Triangle 37"/>
          <p:cNvSpPr/>
          <p:nvPr/>
        </p:nvSpPr>
        <p:spPr>
          <a:xfrm>
            <a:off x="5522267" y="282374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8" descr="Marketing_Pers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2824490"/>
            <a:ext cx="304800" cy="304800"/>
          </a:xfrm>
          <a:prstGeom prst="rect">
            <a:avLst/>
          </a:prstGeom>
        </p:spPr>
      </p:pic>
      <p:cxnSp>
        <p:nvCxnSpPr>
          <p:cNvPr id="40" name="Elbow Connector 39"/>
          <p:cNvCxnSpPr>
            <a:stCxn id="100" idx="3"/>
            <a:endCxn id="39" idx="1"/>
          </p:cNvCxnSpPr>
          <p:nvPr/>
        </p:nvCxnSpPr>
        <p:spPr>
          <a:xfrm>
            <a:off x="3454400" y="2971800"/>
            <a:ext cx="660400" cy="509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406900" y="1948190"/>
            <a:ext cx="10070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Route / Beat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Isosceles Triangle 278"/>
          <p:cNvSpPr/>
          <p:nvPr/>
        </p:nvSpPr>
        <p:spPr>
          <a:xfrm>
            <a:off x="5522267" y="17848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ounded Rectangle 294"/>
          <p:cNvSpPr/>
          <p:nvPr/>
        </p:nvSpPr>
        <p:spPr>
          <a:xfrm>
            <a:off x="1828800" y="11430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Milk Run App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1155700"/>
            <a:ext cx="1121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Milk-run App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828800" y="36576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Milk run supervisors equipped with a mobile app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Supervisor captures details of procured milk in the mobile and uploads to the server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SMS confirmation send to the vendors immediately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Chilling centre views the details of the procured milk by vendor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If equipped with software (like Tally ERP), this could be imported directly as corresponding vouchers.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Admin teams manages the system via Web interface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739648" y="1169894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(night time)</a:t>
            </a:r>
          </a:p>
        </p:txBody>
      </p:sp>
      <p:cxnSp>
        <p:nvCxnSpPr>
          <p:cNvPr id="140" name="Straight Connector 139"/>
          <p:cNvCxnSpPr/>
          <p:nvPr/>
        </p:nvCxnSpPr>
        <p:spPr>
          <a:xfrm>
            <a:off x="1828800" y="1447800"/>
            <a:ext cx="51054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2" descr="facto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481590"/>
            <a:ext cx="529553" cy="609600"/>
          </a:xfrm>
          <a:prstGeom prst="rect">
            <a:avLst/>
          </a:prstGeom>
        </p:spPr>
      </p:pic>
      <p:sp>
        <p:nvSpPr>
          <p:cNvPr id="84" name="Rectangle 83"/>
          <p:cNvSpPr/>
          <p:nvPr/>
        </p:nvSpPr>
        <p:spPr>
          <a:xfrm>
            <a:off x="2184400" y="1490990"/>
            <a:ext cx="1905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Local Collection Centers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679700" y="2121813"/>
            <a:ext cx="1524000" cy="20228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Milk-Run (morning)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6" name="Picture 85" descr="Truck-0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2012935"/>
            <a:ext cx="462117" cy="286512"/>
          </a:xfrm>
          <a:prstGeom prst="rect">
            <a:avLst/>
          </a:prstGeom>
        </p:spPr>
      </p:pic>
      <p:pic>
        <p:nvPicPr>
          <p:cNvPr id="88" name="Picture 87" descr="Truck-0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2765612"/>
            <a:ext cx="455465" cy="282388"/>
          </a:xfrm>
          <a:prstGeom prst="rect">
            <a:avLst/>
          </a:prstGeom>
        </p:spPr>
      </p:pic>
      <p:cxnSp>
        <p:nvCxnSpPr>
          <p:cNvPr id="89" name="Elbow Connector 88"/>
          <p:cNvCxnSpPr>
            <a:stCxn id="86" idx="3"/>
            <a:endCxn id="158" idx="2"/>
          </p:cNvCxnSpPr>
          <p:nvPr/>
        </p:nvCxnSpPr>
        <p:spPr>
          <a:xfrm>
            <a:off x="4576917" y="2156191"/>
            <a:ext cx="528483" cy="24410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88" idx="3"/>
            <a:endCxn id="158" idx="2"/>
          </p:cNvCxnSpPr>
          <p:nvPr/>
        </p:nvCxnSpPr>
        <p:spPr>
          <a:xfrm flipV="1">
            <a:off x="4570265" y="2400300"/>
            <a:ext cx="535135" cy="50650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5909578" y="2235200"/>
            <a:ext cx="6944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Factory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Freeform 92"/>
          <p:cNvSpPr/>
          <p:nvPr/>
        </p:nvSpPr>
        <p:spPr>
          <a:xfrm>
            <a:off x="2438400" y="2816412"/>
            <a:ext cx="1676400" cy="383988"/>
          </a:xfrm>
          <a:custGeom>
            <a:avLst/>
            <a:gdLst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25400 h 549835"/>
              <a:gd name="connsiteX1" fmla="*/ 502024 w 3272118"/>
              <a:gd name="connsiteY1" fmla="*/ 79188 h 549835"/>
              <a:gd name="connsiteX2" fmla="*/ 461682 w 3272118"/>
              <a:gd name="connsiteY2" fmla="*/ 500529 h 549835"/>
              <a:gd name="connsiteX3" fmla="*/ 3272118 w 3272118"/>
              <a:gd name="connsiteY3" fmla="*/ 375023 h 5498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2118" h="575235">
                <a:moveTo>
                  <a:pt x="3272118" y="25400"/>
                </a:moveTo>
                <a:cubicBezTo>
                  <a:pt x="2121274" y="25400"/>
                  <a:pt x="970430" y="0"/>
                  <a:pt x="502024" y="79188"/>
                </a:cubicBezTo>
                <a:cubicBezTo>
                  <a:pt x="33618" y="158376"/>
                  <a:pt x="0" y="425823"/>
                  <a:pt x="461682" y="500529"/>
                </a:cubicBezTo>
                <a:cubicBezTo>
                  <a:pt x="923364" y="575235"/>
                  <a:pt x="2660277" y="559360"/>
                  <a:pt x="3272118" y="527423"/>
                </a:cubicBezTo>
              </a:path>
            </a:pathLst>
          </a:cu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Isosceles Triangle 108"/>
          <p:cNvSpPr/>
          <p:nvPr/>
        </p:nvSpPr>
        <p:spPr>
          <a:xfrm>
            <a:off x="2695227" y="266954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Isosceles Triangle 105"/>
          <p:cNvSpPr/>
          <p:nvPr/>
        </p:nvSpPr>
        <p:spPr>
          <a:xfrm>
            <a:off x="3200400" y="2656093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Isosceles Triangle 101"/>
          <p:cNvSpPr/>
          <p:nvPr/>
        </p:nvSpPr>
        <p:spPr>
          <a:xfrm>
            <a:off x="2342896" y="281940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Isosceles Triangle 97"/>
          <p:cNvSpPr/>
          <p:nvPr/>
        </p:nvSpPr>
        <p:spPr>
          <a:xfrm>
            <a:off x="2971800" y="312420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46400" y="1701800"/>
            <a:ext cx="381000" cy="228600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Isosceles Triangle 127"/>
          <p:cNvSpPr/>
          <p:nvPr/>
        </p:nvSpPr>
        <p:spPr>
          <a:xfrm>
            <a:off x="3505200" y="312420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Isosceles Triangle 128"/>
          <p:cNvSpPr/>
          <p:nvPr/>
        </p:nvSpPr>
        <p:spPr>
          <a:xfrm>
            <a:off x="2514600" y="306324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Isosceles Triangle 129"/>
          <p:cNvSpPr/>
          <p:nvPr/>
        </p:nvSpPr>
        <p:spPr>
          <a:xfrm>
            <a:off x="3739896" y="265430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Freeform 130"/>
          <p:cNvSpPr/>
          <p:nvPr/>
        </p:nvSpPr>
        <p:spPr>
          <a:xfrm>
            <a:off x="2442882" y="2016312"/>
            <a:ext cx="1595718" cy="422088"/>
          </a:xfrm>
          <a:custGeom>
            <a:avLst/>
            <a:gdLst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25400 h 549835"/>
              <a:gd name="connsiteX1" fmla="*/ 502024 w 3272118"/>
              <a:gd name="connsiteY1" fmla="*/ 79188 h 549835"/>
              <a:gd name="connsiteX2" fmla="*/ 461682 w 3272118"/>
              <a:gd name="connsiteY2" fmla="*/ 500529 h 549835"/>
              <a:gd name="connsiteX3" fmla="*/ 3272118 w 3272118"/>
              <a:gd name="connsiteY3" fmla="*/ 375023 h 5498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2118" h="575235">
                <a:moveTo>
                  <a:pt x="3272118" y="25400"/>
                </a:moveTo>
                <a:cubicBezTo>
                  <a:pt x="2121274" y="25400"/>
                  <a:pt x="970430" y="0"/>
                  <a:pt x="502024" y="79188"/>
                </a:cubicBezTo>
                <a:cubicBezTo>
                  <a:pt x="33618" y="158376"/>
                  <a:pt x="0" y="425823"/>
                  <a:pt x="461682" y="500529"/>
                </a:cubicBezTo>
                <a:cubicBezTo>
                  <a:pt x="923364" y="575235"/>
                  <a:pt x="2660277" y="559360"/>
                  <a:pt x="3272118" y="527423"/>
                </a:cubicBezTo>
              </a:path>
            </a:pathLst>
          </a:cu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/>
          <p:cNvSpPr/>
          <p:nvPr/>
        </p:nvSpPr>
        <p:spPr>
          <a:xfrm>
            <a:off x="2826709" y="186944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Isosceles Triangle 132"/>
          <p:cNvSpPr/>
          <p:nvPr/>
        </p:nvSpPr>
        <p:spPr>
          <a:xfrm>
            <a:off x="3282696" y="1855993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Isosceles Triangle 133"/>
          <p:cNvSpPr/>
          <p:nvPr/>
        </p:nvSpPr>
        <p:spPr>
          <a:xfrm>
            <a:off x="2347378" y="201930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Isosceles Triangle 136"/>
          <p:cNvSpPr/>
          <p:nvPr/>
        </p:nvSpPr>
        <p:spPr>
          <a:xfrm>
            <a:off x="2977615" y="232410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Isosceles Triangle 137"/>
          <p:cNvSpPr/>
          <p:nvPr/>
        </p:nvSpPr>
        <p:spPr>
          <a:xfrm>
            <a:off x="3511296" y="232410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Isosceles Triangle 138"/>
          <p:cNvSpPr/>
          <p:nvPr/>
        </p:nvSpPr>
        <p:spPr>
          <a:xfrm>
            <a:off x="2519082" y="226314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Isosceles Triangle 140"/>
          <p:cNvSpPr/>
          <p:nvPr/>
        </p:nvSpPr>
        <p:spPr>
          <a:xfrm>
            <a:off x="3739896" y="1854200"/>
            <a:ext cx="146304" cy="13716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2679700" y="2921913"/>
            <a:ext cx="1524000" cy="20228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Milk-Run (evening)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899495" y="1803400"/>
            <a:ext cx="739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Chilling </a:t>
            </a:r>
          </a:p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centers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5143500" y="2514600"/>
            <a:ext cx="2231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0" name="Elbow Connector 149"/>
          <p:cNvCxnSpPr>
            <a:stCxn id="163" idx="4"/>
            <a:endCxn id="83" idx="1"/>
          </p:cNvCxnSpPr>
          <p:nvPr/>
        </p:nvCxnSpPr>
        <p:spPr>
          <a:xfrm flipV="1">
            <a:off x="5435600" y="2786390"/>
            <a:ext cx="584200" cy="3632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>
            <a:stCxn id="159" idx="4"/>
            <a:endCxn id="83" idx="1"/>
          </p:cNvCxnSpPr>
          <p:nvPr/>
        </p:nvCxnSpPr>
        <p:spPr>
          <a:xfrm>
            <a:off x="5435600" y="2476500"/>
            <a:ext cx="584200" cy="30989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n 157"/>
          <p:cNvSpPr/>
          <p:nvPr/>
        </p:nvSpPr>
        <p:spPr>
          <a:xfrm>
            <a:off x="5105400" y="2286000"/>
            <a:ext cx="228600" cy="228600"/>
          </a:xfrm>
          <a:prstGeom prst="can">
            <a:avLst>
              <a:gd name="adj" fmla="val 28095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Can 158"/>
          <p:cNvSpPr/>
          <p:nvPr/>
        </p:nvSpPr>
        <p:spPr>
          <a:xfrm>
            <a:off x="5207000" y="2362200"/>
            <a:ext cx="228600" cy="228600"/>
          </a:xfrm>
          <a:prstGeom prst="can">
            <a:avLst>
              <a:gd name="adj" fmla="val 28095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Can 161"/>
          <p:cNvSpPr/>
          <p:nvPr/>
        </p:nvSpPr>
        <p:spPr>
          <a:xfrm>
            <a:off x="5105400" y="2959100"/>
            <a:ext cx="228600" cy="228600"/>
          </a:xfrm>
          <a:prstGeom prst="can">
            <a:avLst>
              <a:gd name="adj" fmla="val 28095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Can 162"/>
          <p:cNvSpPr/>
          <p:nvPr/>
        </p:nvSpPr>
        <p:spPr>
          <a:xfrm>
            <a:off x="5207000" y="3035300"/>
            <a:ext cx="228600" cy="228600"/>
          </a:xfrm>
          <a:prstGeom prst="can">
            <a:avLst>
              <a:gd name="adj" fmla="val 28095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ounded Rectangle 294"/>
          <p:cNvSpPr/>
          <p:nvPr/>
        </p:nvSpPr>
        <p:spPr>
          <a:xfrm>
            <a:off x="1828800" y="11430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Collection center app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1155700"/>
            <a:ext cx="1796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Collection Center App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828800" y="36576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Collection centre (CC) users equipped with a mobile app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CC records details of milk (</a:t>
            </a:r>
            <a:r>
              <a:rPr lang="en-GB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Quanitiy</a:t>
            </a: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etc) and uploads to server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Chilling centre views the details of the procured milk by vendor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If equipped with software (like Tally ERP), this could be imported directly as corresponding vouchers.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Outstanding info by Vendor is updated in the server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Collection </a:t>
            </a:r>
            <a:r>
              <a:rPr lang="en-GB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center</a:t>
            </a: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views outstanding by vendor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Admin teams manages the system via Web interface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739648" y="1169894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(night time)</a:t>
            </a:r>
          </a:p>
        </p:txBody>
      </p:sp>
      <p:cxnSp>
        <p:nvCxnSpPr>
          <p:cNvPr id="140" name="Straight Connector 139"/>
          <p:cNvCxnSpPr/>
          <p:nvPr/>
        </p:nvCxnSpPr>
        <p:spPr>
          <a:xfrm>
            <a:off x="1828800" y="1447800"/>
            <a:ext cx="51054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2" descr="facto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897380"/>
            <a:ext cx="529553" cy="609600"/>
          </a:xfrm>
          <a:prstGeom prst="rect">
            <a:avLst/>
          </a:prstGeom>
        </p:spPr>
      </p:pic>
      <p:sp>
        <p:nvSpPr>
          <p:cNvPr id="84" name="Rectangle 83"/>
          <p:cNvSpPr/>
          <p:nvPr/>
        </p:nvSpPr>
        <p:spPr>
          <a:xfrm>
            <a:off x="1905000" y="1524000"/>
            <a:ext cx="1905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Local Collection Centers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895600" y="2258973"/>
            <a:ext cx="1524000" cy="40802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Milk-Run </a:t>
            </a:r>
          </a:p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(Morning / Evening)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6" name="Picture 85" descr="Truck-0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2800" y="1981200"/>
            <a:ext cx="462117" cy="286512"/>
          </a:xfrm>
          <a:prstGeom prst="rect">
            <a:avLst/>
          </a:prstGeom>
        </p:spPr>
      </p:pic>
      <p:cxnSp>
        <p:nvCxnSpPr>
          <p:cNvPr id="89" name="Elbow Connector 88"/>
          <p:cNvCxnSpPr>
            <a:stCxn id="86" idx="3"/>
          </p:cNvCxnSpPr>
          <p:nvPr/>
        </p:nvCxnSpPr>
        <p:spPr>
          <a:xfrm>
            <a:off x="3814917" y="2124456"/>
            <a:ext cx="932508" cy="152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5934978" y="2481590"/>
            <a:ext cx="6944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Factory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255520" y="1732280"/>
            <a:ext cx="228600" cy="279400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572000" y="2312313"/>
            <a:ext cx="739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Chilling </a:t>
            </a:r>
          </a:p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center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Elbow Connector 152"/>
          <p:cNvCxnSpPr>
            <a:endCxn id="83" idx="1"/>
          </p:cNvCxnSpPr>
          <p:nvPr/>
        </p:nvCxnSpPr>
        <p:spPr>
          <a:xfrm>
            <a:off x="5077625" y="2202180"/>
            <a:ext cx="942175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" name="Group 173"/>
          <p:cNvGrpSpPr/>
          <p:nvPr/>
        </p:nvGrpSpPr>
        <p:grpSpPr>
          <a:xfrm>
            <a:off x="4747425" y="2011680"/>
            <a:ext cx="330200" cy="304800"/>
            <a:chOff x="5105400" y="2286000"/>
            <a:chExt cx="330200" cy="304800"/>
          </a:xfrm>
        </p:grpSpPr>
        <p:sp>
          <p:nvSpPr>
            <p:cNvPr id="158" name="Can 157"/>
            <p:cNvSpPr/>
            <p:nvPr/>
          </p:nvSpPr>
          <p:spPr>
            <a:xfrm>
              <a:off x="5105400" y="2286000"/>
              <a:ext cx="228600" cy="228600"/>
            </a:xfrm>
            <a:prstGeom prst="can">
              <a:avLst>
                <a:gd name="adj" fmla="val 2809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Can 158"/>
            <p:cNvSpPr/>
            <p:nvPr/>
          </p:nvSpPr>
          <p:spPr>
            <a:xfrm>
              <a:off x="5207000" y="2362200"/>
              <a:ext cx="228600" cy="228600"/>
            </a:xfrm>
            <a:prstGeom prst="can">
              <a:avLst>
                <a:gd name="adj" fmla="val 2809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133600" y="1924050"/>
            <a:ext cx="147637" cy="279654"/>
            <a:chOff x="1981200" y="1924050"/>
            <a:chExt cx="147637" cy="279654"/>
          </a:xfrm>
        </p:grpSpPr>
        <p:sp>
          <p:nvSpPr>
            <p:cNvPr id="167" name="Isosceles Triangle 166"/>
            <p:cNvSpPr/>
            <p:nvPr/>
          </p:nvSpPr>
          <p:spPr>
            <a:xfrm>
              <a:off x="1982533" y="1924050"/>
              <a:ext cx="146304" cy="137160"/>
            </a:xfrm>
            <a:prstGeom prst="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981200" y="2057400"/>
              <a:ext cx="146304" cy="1463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77" name="Elbow Connector 176"/>
          <p:cNvCxnSpPr>
            <a:stCxn id="168" idx="3"/>
            <a:endCxn id="86" idx="1"/>
          </p:cNvCxnSpPr>
          <p:nvPr/>
        </p:nvCxnSpPr>
        <p:spPr>
          <a:xfrm flipV="1">
            <a:off x="2279904" y="2124456"/>
            <a:ext cx="1072896" cy="609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ounded Rectangle 294"/>
          <p:cNvSpPr/>
          <p:nvPr/>
        </p:nvSpPr>
        <p:spPr>
          <a:xfrm>
            <a:off x="1828800" y="11430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Marketing App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3741219" y="1550894"/>
            <a:ext cx="9380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MKT Execs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0" name="Elbow Connector 259"/>
          <p:cNvCxnSpPr>
            <a:stCxn id="42" idx="6"/>
            <a:endCxn id="56" idx="1"/>
          </p:cNvCxnSpPr>
          <p:nvPr/>
        </p:nvCxnSpPr>
        <p:spPr>
          <a:xfrm>
            <a:off x="2514600" y="2324100"/>
            <a:ext cx="381000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4479851" y="1963410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Isosceles Triangle 277"/>
          <p:cNvSpPr/>
          <p:nvPr/>
        </p:nvSpPr>
        <p:spPr>
          <a:xfrm>
            <a:off x="5065067" y="17848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0" name="Isosceles Triangle 279"/>
          <p:cNvSpPr/>
          <p:nvPr/>
        </p:nvSpPr>
        <p:spPr>
          <a:xfrm>
            <a:off x="5979467" y="17848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Isosceles Triangle 280"/>
          <p:cNvSpPr/>
          <p:nvPr/>
        </p:nvSpPr>
        <p:spPr>
          <a:xfrm>
            <a:off x="6436667" y="17848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4479851" y="2799090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/>
          <p:cNvSpPr/>
          <p:nvPr/>
        </p:nvSpPr>
        <p:spPr>
          <a:xfrm>
            <a:off x="4403651" y="2786390"/>
            <a:ext cx="7184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Hunting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1155700"/>
            <a:ext cx="2007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Marketing Executive App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828800" y="3657600"/>
            <a:ext cx="5105400" cy="2209800"/>
          </a:xfrm>
          <a:prstGeom prst="roundRect">
            <a:avLst>
              <a:gd name="adj" fmla="val 4755"/>
            </a:avLst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Marketing-executives (M-E) equipped with a mobile app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M-E hunts for new outlets and captures info via mobile app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M-E performs marketing audits via mobile app (POP, Danglers..)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M-E can also track expenses, log daily activity – via mobile app.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M-E then uploads all info to server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Branch office validates &amp; adds new outlets to beats</a:t>
            </a:r>
          </a:p>
          <a:p>
            <a:pPr marL="228600" indent="-228600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968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Branch office monitors Marketing executives activities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739648" y="1169894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(night time)</a:t>
            </a:r>
          </a:p>
        </p:txBody>
      </p:sp>
      <p:cxnSp>
        <p:nvCxnSpPr>
          <p:cNvPr id="140" name="Straight Connector 139"/>
          <p:cNvCxnSpPr/>
          <p:nvPr/>
        </p:nvCxnSpPr>
        <p:spPr>
          <a:xfrm>
            <a:off x="1828800" y="1447800"/>
            <a:ext cx="51054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406900" y="1948190"/>
            <a:ext cx="10775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Existing Beat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Isosceles Triangle 278"/>
          <p:cNvSpPr/>
          <p:nvPr/>
        </p:nvSpPr>
        <p:spPr>
          <a:xfrm>
            <a:off x="5522267" y="17848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981200" y="2057400"/>
            <a:ext cx="533400" cy="533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HO</a:t>
            </a:r>
            <a:endParaRPr lang="en-US" sz="16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Picture 46" descr="Marketing_Per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828800"/>
            <a:ext cx="304800" cy="304800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2895600" y="2209800"/>
            <a:ext cx="685800" cy="228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Branch</a:t>
            </a:r>
          </a:p>
        </p:txBody>
      </p:sp>
      <p:cxnSp>
        <p:nvCxnSpPr>
          <p:cNvPr id="58" name="Elbow Connector 57"/>
          <p:cNvCxnSpPr>
            <a:stCxn id="56" idx="3"/>
            <a:endCxn id="47" idx="1"/>
          </p:cNvCxnSpPr>
          <p:nvPr/>
        </p:nvCxnSpPr>
        <p:spPr>
          <a:xfrm flipV="1">
            <a:off x="3581400" y="1981200"/>
            <a:ext cx="533400" cy="3429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 descr="Marketing_Per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621290"/>
            <a:ext cx="304800" cy="304800"/>
          </a:xfrm>
          <a:prstGeom prst="rect">
            <a:avLst/>
          </a:prstGeom>
        </p:spPr>
      </p:pic>
      <p:cxnSp>
        <p:nvCxnSpPr>
          <p:cNvPr id="64" name="Elbow Connector 63"/>
          <p:cNvCxnSpPr>
            <a:stCxn id="56" idx="3"/>
            <a:endCxn id="62" idx="1"/>
          </p:cNvCxnSpPr>
          <p:nvPr/>
        </p:nvCxnSpPr>
        <p:spPr>
          <a:xfrm>
            <a:off x="3581400" y="2324100"/>
            <a:ext cx="533400" cy="44959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67"/>
          <p:cNvSpPr/>
          <p:nvPr/>
        </p:nvSpPr>
        <p:spPr>
          <a:xfrm>
            <a:off x="5562600" y="2514600"/>
            <a:ext cx="381000" cy="228600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57800" y="2301240"/>
            <a:ext cx="147027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New Stores/Agents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Isosceles Triangle 287"/>
          <p:cNvSpPr/>
          <p:nvPr/>
        </p:nvSpPr>
        <p:spPr>
          <a:xfrm>
            <a:off x="6172200" y="2620543"/>
            <a:ext cx="176784" cy="152400"/>
          </a:xfrm>
          <a:prstGeom prst="triangle">
            <a:avLst/>
          </a:prstGeom>
          <a:solidFill>
            <a:srgbClr val="E2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Isosceles Triangle 285"/>
          <p:cNvSpPr/>
          <p:nvPr/>
        </p:nvSpPr>
        <p:spPr>
          <a:xfrm>
            <a:off x="5462016" y="2620543"/>
            <a:ext cx="176784" cy="152400"/>
          </a:xfrm>
          <a:prstGeom prst="triangle">
            <a:avLst/>
          </a:prstGeom>
          <a:solidFill>
            <a:srgbClr val="E2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Dairy Business</a:t>
            </a:r>
            <a:endParaRPr lang="en-US" dirty="0"/>
          </a:p>
        </p:txBody>
      </p:sp>
      <p:pic>
        <p:nvPicPr>
          <p:cNvPr id="4" name="Picture 3" descr="facto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517" y="3766810"/>
            <a:ext cx="529553" cy="609600"/>
          </a:xfrm>
          <a:prstGeom prst="rect">
            <a:avLst/>
          </a:prstGeom>
        </p:spPr>
      </p:pic>
      <p:pic>
        <p:nvPicPr>
          <p:cNvPr id="5" name="Picture 4" descr="Warehouse.png"/>
          <p:cNvPicPr>
            <a:picLocks noChangeAspect="1"/>
          </p:cNvPicPr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5136115" y="3210998"/>
            <a:ext cx="457200" cy="457200"/>
          </a:xfrm>
          <a:prstGeom prst="rect">
            <a:avLst/>
          </a:prstGeom>
        </p:spPr>
      </p:pic>
      <p:cxnSp>
        <p:nvCxnSpPr>
          <p:cNvPr id="6" name="Elbow Connector 5"/>
          <p:cNvCxnSpPr>
            <a:stCxn id="5" idx="3"/>
            <a:endCxn id="21" idx="3"/>
          </p:cNvCxnSpPr>
          <p:nvPr/>
        </p:nvCxnSpPr>
        <p:spPr>
          <a:xfrm flipV="1">
            <a:off x="5593315" y="3262262"/>
            <a:ext cx="521181" cy="1773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3"/>
            <a:endCxn id="5" idx="1"/>
          </p:cNvCxnSpPr>
          <p:nvPr/>
        </p:nvCxnSpPr>
        <p:spPr>
          <a:xfrm flipV="1">
            <a:off x="4641070" y="3439598"/>
            <a:ext cx="495045" cy="63201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 flipH="1">
            <a:off x="7505700" y="3562350"/>
            <a:ext cx="228600" cy="152400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05650" y="3357890"/>
            <a:ext cx="7024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Agents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614467" y="3246110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>
          <a:xfrm>
            <a:off x="7199683" y="31437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7656883" y="31437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8114083" y="31437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8534400" y="3143763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14467" y="3746500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7199683" y="3648635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8114083" y="3648635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8534400" y="3648635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Elbow Connector 19"/>
          <p:cNvCxnSpPr>
            <a:stCxn id="5" idx="3"/>
            <a:endCxn id="22" idx="3"/>
          </p:cNvCxnSpPr>
          <p:nvPr/>
        </p:nvCxnSpPr>
        <p:spPr>
          <a:xfrm>
            <a:off x="5593315" y="3439598"/>
            <a:ext cx="521181" cy="34155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Truck_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114496" y="3081010"/>
            <a:ext cx="362504" cy="362504"/>
          </a:xfrm>
          <a:prstGeom prst="rect">
            <a:avLst/>
          </a:prstGeom>
        </p:spPr>
      </p:pic>
      <p:pic>
        <p:nvPicPr>
          <p:cNvPr id="22" name="Picture 21" descr="Truck_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114496" y="3599896"/>
            <a:ext cx="362504" cy="36250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004816" y="3576918"/>
            <a:ext cx="78098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Dispatch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7656883" y="3648635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8" descr="Warehous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51048" y="4748445"/>
            <a:ext cx="457200" cy="45720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5890768" y="5363743"/>
            <a:ext cx="9380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Sales Reps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Elbow Connector 30"/>
          <p:cNvCxnSpPr>
            <a:stCxn id="29" idx="3"/>
            <a:endCxn id="50" idx="1"/>
          </p:cNvCxnSpPr>
          <p:nvPr/>
        </p:nvCxnSpPr>
        <p:spPr>
          <a:xfrm flipV="1">
            <a:off x="5608248" y="4801347"/>
            <a:ext cx="656101" cy="17569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4" idx="3"/>
            <a:endCxn id="29" idx="1"/>
          </p:cNvCxnSpPr>
          <p:nvPr/>
        </p:nvCxnSpPr>
        <p:spPr>
          <a:xfrm>
            <a:off x="4641070" y="4071610"/>
            <a:ext cx="509978" cy="905435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7162800" y="4914900"/>
            <a:ext cx="6238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Stores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6629400" y="4783557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Isosceles Triangle 35"/>
          <p:cNvSpPr/>
          <p:nvPr/>
        </p:nvSpPr>
        <p:spPr>
          <a:xfrm>
            <a:off x="7214616" y="4708104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Isosceles Triangle 36"/>
          <p:cNvSpPr/>
          <p:nvPr/>
        </p:nvSpPr>
        <p:spPr>
          <a:xfrm>
            <a:off x="8132602" y="4708104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Isosceles Triangle 37"/>
          <p:cNvSpPr/>
          <p:nvPr/>
        </p:nvSpPr>
        <p:spPr>
          <a:xfrm>
            <a:off x="8534093" y="4708104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6629400" y="5283947"/>
            <a:ext cx="2286000" cy="16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>
            <a:off x="7214616" y="5187716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Isosceles Triangle 40"/>
          <p:cNvSpPr/>
          <p:nvPr/>
        </p:nvSpPr>
        <p:spPr>
          <a:xfrm>
            <a:off x="8132602" y="5187716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Isosceles Triangle 41"/>
          <p:cNvSpPr/>
          <p:nvPr/>
        </p:nvSpPr>
        <p:spPr>
          <a:xfrm>
            <a:off x="8534093" y="5187716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553200" y="4572000"/>
            <a:ext cx="5854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Route</a:t>
            </a:r>
          </a:p>
          <a:p>
            <a:r>
              <a:rPr lang="en-US" sz="11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(Beat)</a:t>
            </a:r>
            <a:endParaRPr lang="en-US" sz="1100" b="1" i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Elbow Connector 43"/>
          <p:cNvCxnSpPr>
            <a:stCxn id="29" idx="3"/>
            <a:endCxn id="51" idx="1"/>
          </p:cNvCxnSpPr>
          <p:nvPr/>
        </p:nvCxnSpPr>
        <p:spPr>
          <a:xfrm>
            <a:off x="5608248" y="4977045"/>
            <a:ext cx="656101" cy="28150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933090" y="5186829"/>
            <a:ext cx="9044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Distributor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0" name="Picture 49" descr="Marketing_Person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4349" y="4648947"/>
            <a:ext cx="304800" cy="304800"/>
          </a:xfrm>
          <a:prstGeom prst="rect">
            <a:avLst/>
          </a:prstGeom>
        </p:spPr>
      </p:pic>
      <p:pic>
        <p:nvPicPr>
          <p:cNvPr id="51" name="Picture 50" descr="Marketing_Person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4349" y="5106147"/>
            <a:ext cx="304800" cy="304800"/>
          </a:xfrm>
          <a:prstGeom prst="rect">
            <a:avLst/>
          </a:prstGeom>
        </p:spPr>
      </p:pic>
      <p:sp>
        <p:nvSpPr>
          <p:cNvPr id="61" name="Isosceles Triangle 60"/>
          <p:cNvSpPr/>
          <p:nvPr/>
        </p:nvSpPr>
        <p:spPr>
          <a:xfrm>
            <a:off x="7671816" y="4708104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33400" y="3343533"/>
            <a:ext cx="1524000" cy="20228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algn="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Milk run (morning)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6" name="Picture 85" descr="Truck-07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86521" y="3291805"/>
            <a:ext cx="462117" cy="286512"/>
          </a:xfrm>
          <a:prstGeom prst="rect">
            <a:avLst/>
          </a:prstGeom>
        </p:spPr>
      </p:pic>
      <p:pic>
        <p:nvPicPr>
          <p:cNvPr id="87" name="Picture 86" descr="Truck-07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86521" y="4044482"/>
            <a:ext cx="455465" cy="282388"/>
          </a:xfrm>
          <a:prstGeom prst="rect">
            <a:avLst/>
          </a:prstGeom>
        </p:spPr>
      </p:pic>
      <p:cxnSp>
        <p:nvCxnSpPr>
          <p:cNvPr id="88" name="Elbow Connector 87"/>
          <p:cNvCxnSpPr>
            <a:stCxn id="86" idx="3"/>
            <a:endCxn id="113" idx="2"/>
          </p:cNvCxnSpPr>
          <p:nvPr/>
        </p:nvCxnSpPr>
        <p:spPr>
          <a:xfrm>
            <a:off x="2548638" y="3435061"/>
            <a:ext cx="528483" cy="24410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87" idx="3"/>
            <a:endCxn id="113" idx="2"/>
          </p:cNvCxnSpPr>
          <p:nvPr/>
        </p:nvCxnSpPr>
        <p:spPr>
          <a:xfrm flipV="1">
            <a:off x="2541986" y="3679170"/>
            <a:ext cx="535135" cy="50650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reeform 99"/>
          <p:cNvSpPr/>
          <p:nvPr/>
        </p:nvSpPr>
        <p:spPr>
          <a:xfrm>
            <a:off x="414603" y="3250732"/>
            <a:ext cx="1595718" cy="422088"/>
          </a:xfrm>
          <a:custGeom>
            <a:avLst/>
            <a:gdLst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25400 h 549835"/>
              <a:gd name="connsiteX1" fmla="*/ 502024 w 3272118"/>
              <a:gd name="connsiteY1" fmla="*/ 79188 h 549835"/>
              <a:gd name="connsiteX2" fmla="*/ 461682 w 3272118"/>
              <a:gd name="connsiteY2" fmla="*/ 500529 h 549835"/>
              <a:gd name="connsiteX3" fmla="*/ 3272118 w 3272118"/>
              <a:gd name="connsiteY3" fmla="*/ 375023 h 5498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2118" h="575235">
                <a:moveTo>
                  <a:pt x="3272118" y="25400"/>
                </a:moveTo>
                <a:cubicBezTo>
                  <a:pt x="2121274" y="25400"/>
                  <a:pt x="970430" y="0"/>
                  <a:pt x="502024" y="79188"/>
                </a:cubicBezTo>
                <a:cubicBezTo>
                  <a:pt x="33618" y="158376"/>
                  <a:pt x="0" y="425823"/>
                  <a:pt x="461682" y="500529"/>
                </a:cubicBezTo>
                <a:cubicBezTo>
                  <a:pt x="923364" y="575235"/>
                  <a:pt x="2660277" y="559360"/>
                  <a:pt x="3272118" y="527423"/>
                </a:cubicBezTo>
              </a:path>
            </a:pathLst>
          </a:cu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Elbow Connector 111"/>
          <p:cNvCxnSpPr>
            <a:stCxn id="114" idx="4"/>
            <a:endCxn id="4" idx="1"/>
          </p:cNvCxnSpPr>
          <p:nvPr/>
        </p:nvCxnSpPr>
        <p:spPr>
          <a:xfrm>
            <a:off x="3407321" y="3755370"/>
            <a:ext cx="704196" cy="31624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n 112"/>
          <p:cNvSpPr/>
          <p:nvPr/>
        </p:nvSpPr>
        <p:spPr>
          <a:xfrm>
            <a:off x="3077121" y="3564870"/>
            <a:ext cx="228600" cy="228600"/>
          </a:xfrm>
          <a:prstGeom prst="can">
            <a:avLst>
              <a:gd name="adj" fmla="val 28095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Can 113"/>
          <p:cNvSpPr/>
          <p:nvPr/>
        </p:nvSpPr>
        <p:spPr>
          <a:xfrm>
            <a:off x="3178721" y="3641070"/>
            <a:ext cx="228600" cy="228600"/>
          </a:xfrm>
          <a:prstGeom prst="can">
            <a:avLst>
              <a:gd name="adj" fmla="val 28095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381000" y="5519904"/>
            <a:ext cx="914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Village </a:t>
            </a:r>
          </a:p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Collection </a:t>
            </a:r>
          </a:p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Center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947416" y="5393323"/>
            <a:ext cx="739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Chilling </a:t>
            </a:r>
          </a:p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center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6" name="Elbow Connector 125"/>
          <p:cNvCxnSpPr>
            <a:endCxn id="4" idx="1"/>
          </p:cNvCxnSpPr>
          <p:nvPr/>
        </p:nvCxnSpPr>
        <p:spPr>
          <a:xfrm flipV="1">
            <a:off x="3403735" y="4071610"/>
            <a:ext cx="707782" cy="121158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26"/>
          <p:cNvGrpSpPr/>
          <p:nvPr/>
        </p:nvGrpSpPr>
        <p:grpSpPr>
          <a:xfrm>
            <a:off x="3073535" y="5092690"/>
            <a:ext cx="330200" cy="304800"/>
            <a:chOff x="5105400" y="2286000"/>
            <a:chExt cx="330200" cy="304800"/>
          </a:xfrm>
        </p:grpSpPr>
        <p:sp>
          <p:nvSpPr>
            <p:cNvPr id="128" name="Can 127"/>
            <p:cNvSpPr/>
            <p:nvPr/>
          </p:nvSpPr>
          <p:spPr>
            <a:xfrm>
              <a:off x="5105400" y="2286000"/>
              <a:ext cx="228600" cy="228600"/>
            </a:xfrm>
            <a:prstGeom prst="can">
              <a:avLst>
                <a:gd name="adj" fmla="val 2809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Can 128"/>
            <p:cNvSpPr/>
            <p:nvPr/>
          </p:nvSpPr>
          <p:spPr>
            <a:xfrm>
              <a:off x="5207000" y="2362200"/>
              <a:ext cx="228600" cy="228600"/>
            </a:xfrm>
            <a:prstGeom prst="can">
              <a:avLst>
                <a:gd name="adj" fmla="val 2809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129"/>
          <p:cNvGrpSpPr/>
          <p:nvPr/>
        </p:nvGrpSpPr>
        <p:grpSpPr>
          <a:xfrm>
            <a:off x="635000" y="4817491"/>
            <a:ext cx="147637" cy="279654"/>
            <a:chOff x="1981200" y="1924050"/>
            <a:chExt cx="147637" cy="279654"/>
          </a:xfrm>
        </p:grpSpPr>
        <p:sp>
          <p:nvSpPr>
            <p:cNvPr id="131" name="Isosceles Triangle 130"/>
            <p:cNvSpPr/>
            <p:nvPr/>
          </p:nvSpPr>
          <p:spPr>
            <a:xfrm>
              <a:off x="1982533" y="1924050"/>
              <a:ext cx="146304" cy="137160"/>
            </a:xfrm>
            <a:prstGeom prst="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981200" y="2057400"/>
              <a:ext cx="146304" cy="1463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5" name="Rectangle 114"/>
          <p:cNvSpPr/>
          <p:nvPr/>
        </p:nvSpPr>
        <p:spPr>
          <a:xfrm>
            <a:off x="6009074" y="2200835"/>
            <a:ext cx="59343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MKT </a:t>
            </a:r>
          </a:p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Execs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6" name="Elbow Connector 115"/>
          <p:cNvCxnSpPr>
            <a:stCxn id="137" idx="6"/>
            <a:endCxn id="139" idx="1"/>
          </p:cNvCxnSpPr>
          <p:nvPr/>
        </p:nvCxnSpPr>
        <p:spPr>
          <a:xfrm>
            <a:off x="4648200" y="1808630"/>
            <a:ext cx="381000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6805028" y="3895981"/>
            <a:ext cx="3624592" cy="13447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6396318" y="1341857"/>
            <a:ext cx="7184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Hunting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405283" y="1861810"/>
            <a:ext cx="7328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Existing</a:t>
            </a:r>
          </a:p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Beat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4114800" y="1541930"/>
            <a:ext cx="533400" cy="533400"/>
          </a:xfrm>
          <a:prstGeom prst="ellipse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HQ</a:t>
            </a:r>
            <a:endParaRPr lang="en-US" sz="16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5029200" y="1694330"/>
            <a:ext cx="685800" cy="228600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Branch</a:t>
            </a:r>
          </a:p>
        </p:txBody>
      </p:sp>
      <p:cxnSp>
        <p:nvCxnSpPr>
          <p:cNvPr id="140" name="Elbow Connector 139"/>
          <p:cNvCxnSpPr>
            <a:stCxn id="139" idx="3"/>
            <a:endCxn id="138" idx="1"/>
          </p:cNvCxnSpPr>
          <p:nvPr/>
        </p:nvCxnSpPr>
        <p:spPr>
          <a:xfrm flipV="1">
            <a:off x="5715000" y="1559859"/>
            <a:ext cx="381000" cy="24877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lbow Connector 141"/>
          <p:cNvCxnSpPr>
            <a:stCxn id="139" idx="3"/>
            <a:endCxn id="141" idx="1"/>
          </p:cNvCxnSpPr>
          <p:nvPr/>
        </p:nvCxnSpPr>
        <p:spPr>
          <a:xfrm>
            <a:off x="5715000" y="1808630"/>
            <a:ext cx="381000" cy="2846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7239000" y="1117600"/>
            <a:ext cx="151035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NEW Stores/Agents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553200" y="3021106"/>
            <a:ext cx="5854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Route</a:t>
            </a:r>
          </a:p>
          <a:p>
            <a:r>
              <a:rPr lang="en-US" sz="11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(Beat)</a:t>
            </a:r>
            <a:endParaRPr lang="en-US" sz="1100" b="1" i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>
            <a:off x="6477000" y="1557010"/>
            <a:ext cx="22860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1" name="Picture 140" descr="Marketing_Person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940859"/>
            <a:ext cx="304800" cy="304800"/>
          </a:xfrm>
          <a:prstGeom prst="rect">
            <a:avLst/>
          </a:prstGeom>
        </p:spPr>
      </p:pic>
      <p:pic>
        <p:nvPicPr>
          <p:cNvPr id="138" name="Picture 137" descr="Marketing_Person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407459"/>
            <a:ext cx="304800" cy="304800"/>
          </a:xfrm>
          <a:prstGeom prst="rect">
            <a:avLst/>
          </a:prstGeom>
        </p:spPr>
      </p:pic>
      <p:cxnSp>
        <p:nvCxnSpPr>
          <p:cNvPr id="171" name="Elbow Connector 115"/>
          <p:cNvCxnSpPr>
            <a:stCxn id="137" idx="4"/>
            <a:endCxn id="4" idx="0"/>
          </p:cNvCxnSpPr>
          <p:nvPr/>
        </p:nvCxnSpPr>
        <p:spPr>
          <a:xfrm rot="5400000">
            <a:off x="3533157" y="2918467"/>
            <a:ext cx="1691480" cy="520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Isosceles Triangle 195"/>
          <p:cNvSpPr/>
          <p:nvPr/>
        </p:nvSpPr>
        <p:spPr>
          <a:xfrm>
            <a:off x="7876032" y="1467363"/>
            <a:ext cx="176784" cy="152400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Freeform 196"/>
          <p:cNvSpPr/>
          <p:nvPr/>
        </p:nvSpPr>
        <p:spPr>
          <a:xfrm>
            <a:off x="7423150" y="1328505"/>
            <a:ext cx="228600" cy="252645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Isosceles Triangle 194"/>
          <p:cNvSpPr/>
          <p:nvPr/>
        </p:nvSpPr>
        <p:spPr>
          <a:xfrm>
            <a:off x="7367016" y="1480810"/>
            <a:ext cx="176784" cy="152400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8" name="Straight Connector 197"/>
          <p:cNvCxnSpPr/>
          <p:nvPr/>
        </p:nvCxnSpPr>
        <p:spPr>
          <a:xfrm>
            <a:off x="6503894" y="2090410"/>
            <a:ext cx="21336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16200000" flipH="1">
            <a:off x="6406098" y="3891498"/>
            <a:ext cx="3611144" cy="35859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16200000" flipH="1">
            <a:off x="5955623" y="3898223"/>
            <a:ext cx="3611142" cy="2241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5889702" y="3875492"/>
            <a:ext cx="8515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Van Sales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Freeform 217"/>
          <p:cNvSpPr/>
          <p:nvPr/>
        </p:nvSpPr>
        <p:spPr>
          <a:xfrm flipH="1">
            <a:off x="7524750" y="5111750"/>
            <a:ext cx="228600" cy="152400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Isosceles Triangle 44"/>
          <p:cNvSpPr/>
          <p:nvPr/>
        </p:nvSpPr>
        <p:spPr>
          <a:xfrm>
            <a:off x="7671816" y="5187716"/>
            <a:ext cx="176784" cy="152400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4038600" y="4343400"/>
            <a:ext cx="6944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Factory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Diamond 232"/>
          <p:cNvSpPr/>
          <p:nvPr/>
        </p:nvSpPr>
        <p:spPr>
          <a:xfrm>
            <a:off x="425450" y="339090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Diamond 233"/>
          <p:cNvSpPr/>
          <p:nvPr/>
        </p:nvSpPr>
        <p:spPr>
          <a:xfrm>
            <a:off x="685800" y="321945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" name="Diamond 234"/>
          <p:cNvSpPr/>
          <p:nvPr/>
        </p:nvSpPr>
        <p:spPr>
          <a:xfrm>
            <a:off x="1066800" y="318770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Diamond 235"/>
          <p:cNvSpPr/>
          <p:nvPr/>
        </p:nvSpPr>
        <p:spPr>
          <a:xfrm>
            <a:off x="666750" y="355600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Diamond 236"/>
          <p:cNvSpPr/>
          <p:nvPr/>
        </p:nvSpPr>
        <p:spPr>
          <a:xfrm>
            <a:off x="1066800" y="357505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8" name="Diamond 237"/>
          <p:cNvSpPr/>
          <p:nvPr/>
        </p:nvSpPr>
        <p:spPr>
          <a:xfrm>
            <a:off x="1409700" y="358140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Diamond 238"/>
          <p:cNvSpPr/>
          <p:nvPr/>
        </p:nvSpPr>
        <p:spPr>
          <a:xfrm>
            <a:off x="1409700" y="318135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531547" y="4105533"/>
            <a:ext cx="1524000" cy="20228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algn="r"/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Milk run (evening)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Freeform 240"/>
          <p:cNvSpPr/>
          <p:nvPr/>
        </p:nvSpPr>
        <p:spPr>
          <a:xfrm>
            <a:off x="412750" y="4012732"/>
            <a:ext cx="1595718" cy="422088"/>
          </a:xfrm>
          <a:custGeom>
            <a:avLst/>
            <a:gdLst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0 h 372035"/>
              <a:gd name="connsiteX1" fmla="*/ 502024 w 3272118"/>
              <a:gd name="connsiteY1" fmla="*/ 53788 h 372035"/>
              <a:gd name="connsiteX2" fmla="*/ 461682 w 3272118"/>
              <a:gd name="connsiteY2" fmla="*/ 322729 h 372035"/>
              <a:gd name="connsiteX3" fmla="*/ 3272118 w 3272118"/>
              <a:gd name="connsiteY3" fmla="*/ 349623 h 372035"/>
              <a:gd name="connsiteX0" fmla="*/ 3272118 w 3272118"/>
              <a:gd name="connsiteY0" fmla="*/ 25400 h 549835"/>
              <a:gd name="connsiteX1" fmla="*/ 502024 w 3272118"/>
              <a:gd name="connsiteY1" fmla="*/ 79188 h 549835"/>
              <a:gd name="connsiteX2" fmla="*/ 461682 w 3272118"/>
              <a:gd name="connsiteY2" fmla="*/ 500529 h 549835"/>
              <a:gd name="connsiteX3" fmla="*/ 3272118 w 3272118"/>
              <a:gd name="connsiteY3" fmla="*/ 375023 h 5498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  <a:gd name="connsiteX0" fmla="*/ 3272118 w 3272118"/>
              <a:gd name="connsiteY0" fmla="*/ 25400 h 575235"/>
              <a:gd name="connsiteX1" fmla="*/ 502024 w 3272118"/>
              <a:gd name="connsiteY1" fmla="*/ 79188 h 575235"/>
              <a:gd name="connsiteX2" fmla="*/ 461682 w 3272118"/>
              <a:gd name="connsiteY2" fmla="*/ 500529 h 575235"/>
              <a:gd name="connsiteX3" fmla="*/ 3272118 w 3272118"/>
              <a:gd name="connsiteY3" fmla="*/ 527423 h 575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2118" h="575235">
                <a:moveTo>
                  <a:pt x="3272118" y="25400"/>
                </a:moveTo>
                <a:cubicBezTo>
                  <a:pt x="2121274" y="25400"/>
                  <a:pt x="970430" y="0"/>
                  <a:pt x="502024" y="79188"/>
                </a:cubicBezTo>
                <a:cubicBezTo>
                  <a:pt x="33618" y="158376"/>
                  <a:pt x="0" y="425823"/>
                  <a:pt x="461682" y="500529"/>
                </a:cubicBezTo>
                <a:cubicBezTo>
                  <a:pt x="923364" y="575235"/>
                  <a:pt x="2660277" y="559360"/>
                  <a:pt x="3272118" y="527423"/>
                </a:cubicBezTo>
              </a:path>
            </a:pathLst>
          </a:cu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Diamond 241"/>
          <p:cNvSpPr/>
          <p:nvPr/>
        </p:nvSpPr>
        <p:spPr>
          <a:xfrm>
            <a:off x="423597" y="415290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Diamond 242"/>
          <p:cNvSpPr/>
          <p:nvPr/>
        </p:nvSpPr>
        <p:spPr>
          <a:xfrm>
            <a:off x="683947" y="398145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Diamond 243"/>
          <p:cNvSpPr/>
          <p:nvPr/>
        </p:nvSpPr>
        <p:spPr>
          <a:xfrm>
            <a:off x="1064947" y="394970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Diamond 244"/>
          <p:cNvSpPr/>
          <p:nvPr/>
        </p:nvSpPr>
        <p:spPr>
          <a:xfrm>
            <a:off x="664897" y="431800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Diamond 245"/>
          <p:cNvSpPr/>
          <p:nvPr/>
        </p:nvSpPr>
        <p:spPr>
          <a:xfrm>
            <a:off x="1064947" y="433705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7" name="Diamond 246"/>
          <p:cNvSpPr/>
          <p:nvPr/>
        </p:nvSpPr>
        <p:spPr>
          <a:xfrm>
            <a:off x="1407847" y="434340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Diamond 247"/>
          <p:cNvSpPr/>
          <p:nvPr/>
        </p:nvSpPr>
        <p:spPr>
          <a:xfrm>
            <a:off x="1407847" y="3943350"/>
            <a:ext cx="152400" cy="152400"/>
          </a:xfrm>
          <a:prstGeom prst="diamond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195147" y="2714548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Local Collection </a:t>
            </a:r>
          </a:p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Centers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Freeform 249"/>
          <p:cNvSpPr/>
          <p:nvPr/>
        </p:nvSpPr>
        <p:spPr>
          <a:xfrm>
            <a:off x="769620" y="2945130"/>
            <a:ext cx="228600" cy="279400"/>
          </a:xfrm>
          <a:custGeom>
            <a:avLst/>
            <a:gdLst>
              <a:gd name="connsiteX0" fmla="*/ 0 w 368300"/>
              <a:gd name="connsiteY0" fmla="*/ 279400 h 279400"/>
              <a:gd name="connsiteX1" fmla="*/ 203200 w 368300"/>
              <a:gd name="connsiteY1" fmla="*/ 88900 h 279400"/>
              <a:gd name="connsiteX2" fmla="*/ 190500 w 368300"/>
              <a:gd name="connsiteY2" fmla="*/ 215900 h 279400"/>
              <a:gd name="connsiteX3" fmla="*/ 368300 w 368300"/>
              <a:gd name="connsiteY3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279400">
                <a:moveTo>
                  <a:pt x="0" y="279400"/>
                </a:moveTo>
                <a:cubicBezTo>
                  <a:pt x="85725" y="189441"/>
                  <a:pt x="171450" y="99483"/>
                  <a:pt x="203200" y="88900"/>
                </a:cubicBezTo>
                <a:cubicBezTo>
                  <a:pt x="234950" y="78317"/>
                  <a:pt x="162983" y="230717"/>
                  <a:pt x="190500" y="215900"/>
                </a:cubicBezTo>
                <a:cubicBezTo>
                  <a:pt x="218017" y="201083"/>
                  <a:pt x="293158" y="100541"/>
                  <a:pt x="368300" y="0"/>
                </a:cubicBezTo>
              </a:path>
            </a:pathLst>
          </a:cu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7" name="Picture 256" descr="van_tata-ace-white-smal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625600" y="4868545"/>
            <a:ext cx="431800" cy="313055"/>
          </a:xfrm>
          <a:prstGeom prst="rect">
            <a:avLst/>
          </a:prstGeom>
        </p:spPr>
      </p:pic>
      <p:cxnSp>
        <p:nvCxnSpPr>
          <p:cNvPr id="262" name="Elbow Connector 261"/>
          <p:cNvCxnSpPr>
            <a:endCxn id="257" idx="1"/>
          </p:cNvCxnSpPr>
          <p:nvPr/>
        </p:nvCxnSpPr>
        <p:spPr>
          <a:xfrm>
            <a:off x="781304" y="5023993"/>
            <a:ext cx="844296" cy="108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0" name="Group 129"/>
          <p:cNvGrpSpPr/>
          <p:nvPr/>
        </p:nvGrpSpPr>
        <p:grpSpPr>
          <a:xfrm>
            <a:off x="635000" y="5257800"/>
            <a:ext cx="147637" cy="279654"/>
            <a:chOff x="1981200" y="1924050"/>
            <a:chExt cx="147637" cy="279654"/>
          </a:xfrm>
        </p:grpSpPr>
        <p:sp>
          <p:nvSpPr>
            <p:cNvPr id="271" name="Isosceles Triangle 270"/>
            <p:cNvSpPr/>
            <p:nvPr/>
          </p:nvSpPr>
          <p:spPr>
            <a:xfrm>
              <a:off x="1982533" y="1924050"/>
              <a:ext cx="146304" cy="137160"/>
            </a:xfrm>
            <a:prstGeom prst="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1981200" y="2057400"/>
              <a:ext cx="146304" cy="1463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73" name="Picture 272" descr="van_tata-ace-white-smal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625600" y="5308854"/>
            <a:ext cx="431800" cy="313055"/>
          </a:xfrm>
          <a:prstGeom prst="rect">
            <a:avLst/>
          </a:prstGeom>
        </p:spPr>
      </p:pic>
      <p:cxnSp>
        <p:nvCxnSpPr>
          <p:cNvPr id="274" name="Elbow Connector 273"/>
          <p:cNvCxnSpPr>
            <a:endCxn id="273" idx="1"/>
          </p:cNvCxnSpPr>
          <p:nvPr/>
        </p:nvCxnSpPr>
        <p:spPr>
          <a:xfrm>
            <a:off x="781304" y="5464302"/>
            <a:ext cx="844296" cy="108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>
            <a:stCxn id="257" idx="3"/>
            <a:endCxn id="128" idx="2"/>
          </p:cNvCxnSpPr>
          <p:nvPr/>
        </p:nvCxnSpPr>
        <p:spPr>
          <a:xfrm>
            <a:off x="2057400" y="5025073"/>
            <a:ext cx="1016135" cy="181917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Elbow Connector 280"/>
          <p:cNvCxnSpPr>
            <a:stCxn id="273" idx="3"/>
            <a:endCxn id="128" idx="2"/>
          </p:cNvCxnSpPr>
          <p:nvPr/>
        </p:nvCxnSpPr>
        <p:spPr>
          <a:xfrm flipV="1">
            <a:off x="2057400" y="5206990"/>
            <a:ext cx="1016135" cy="25839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4" name="Picture 283" descr="cow_full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09600" y="2133600"/>
            <a:ext cx="304800" cy="304800"/>
          </a:xfrm>
          <a:prstGeom prst="rect">
            <a:avLst/>
          </a:prstGeom>
        </p:spPr>
      </p:pic>
      <p:pic>
        <p:nvPicPr>
          <p:cNvPr id="286" name="Picture 285" descr="Farmer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38201" y="1981200"/>
            <a:ext cx="309288" cy="490538"/>
          </a:xfrm>
          <a:prstGeom prst="rect">
            <a:avLst/>
          </a:prstGeom>
        </p:spPr>
      </p:pic>
      <p:pic>
        <p:nvPicPr>
          <p:cNvPr id="288" name="Picture 287" descr="consumer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flipH="1">
            <a:off x="2514600" y="1143000"/>
            <a:ext cx="457200" cy="457200"/>
          </a:xfrm>
          <a:prstGeom prst="rect">
            <a:avLst/>
          </a:prstGeom>
        </p:spPr>
      </p:pic>
      <p:cxnSp>
        <p:nvCxnSpPr>
          <p:cNvPr id="289" name="Elbow Connector 115"/>
          <p:cNvCxnSpPr>
            <a:stCxn id="137" idx="2"/>
            <a:endCxn id="288" idx="2"/>
          </p:cNvCxnSpPr>
          <p:nvPr/>
        </p:nvCxnSpPr>
        <p:spPr>
          <a:xfrm rot="10800000">
            <a:off x="2743200" y="1600200"/>
            <a:ext cx="1371600" cy="208430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Rectangle 293"/>
          <p:cNvSpPr/>
          <p:nvPr/>
        </p:nvSpPr>
        <p:spPr>
          <a:xfrm>
            <a:off x="2286000" y="914400"/>
            <a:ext cx="9621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Consumers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580938" y="1752600"/>
            <a:ext cx="7409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Farmers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7" name="Elbow Connector 115"/>
          <p:cNvCxnSpPr>
            <a:stCxn id="137" idx="4"/>
            <a:endCxn id="286" idx="3"/>
          </p:cNvCxnSpPr>
          <p:nvPr/>
        </p:nvCxnSpPr>
        <p:spPr>
          <a:xfrm rot="5400000">
            <a:off x="2688926" y="533894"/>
            <a:ext cx="151139" cy="3234011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ounded Rectangular Callout 303"/>
          <p:cNvSpPr/>
          <p:nvPr/>
        </p:nvSpPr>
        <p:spPr>
          <a:xfrm>
            <a:off x="192741" y="1371600"/>
            <a:ext cx="838200" cy="228600"/>
          </a:xfrm>
          <a:prstGeom prst="wedgeRoundRectCallout">
            <a:avLst>
              <a:gd name="adj1" fmla="val 41760"/>
              <a:gd name="adj2" fmla="val 117965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Guidance</a:t>
            </a:r>
          </a:p>
        </p:txBody>
      </p:sp>
      <p:sp>
        <p:nvSpPr>
          <p:cNvPr id="308" name="Rounded Rectangular Callout 307"/>
          <p:cNvSpPr/>
          <p:nvPr/>
        </p:nvSpPr>
        <p:spPr>
          <a:xfrm>
            <a:off x="1752600" y="1295400"/>
            <a:ext cx="609600" cy="228600"/>
          </a:xfrm>
          <a:prstGeom prst="wedgeRoundRectCallout">
            <a:avLst>
              <a:gd name="adj1" fmla="val 79121"/>
              <a:gd name="adj2" fmla="val -20342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Loyalty</a:t>
            </a:r>
          </a:p>
        </p:txBody>
      </p:sp>
      <p:sp>
        <p:nvSpPr>
          <p:cNvPr id="315" name="Rounded Rectangular Callout 314"/>
          <p:cNvSpPr/>
          <p:nvPr/>
        </p:nvSpPr>
        <p:spPr>
          <a:xfrm>
            <a:off x="5181600" y="914400"/>
            <a:ext cx="968298" cy="392151"/>
          </a:xfrm>
          <a:prstGeom prst="wedgeRoundRectCallout">
            <a:avLst>
              <a:gd name="adj1" fmla="val 53311"/>
              <a:gd name="adj2" fmla="val 88582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New Business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&amp; Promotions</a:t>
            </a:r>
          </a:p>
        </p:txBody>
      </p:sp>
      <p:sp>
        <p:nvSpPr>
          <p:cNvPr id="316" name="Rounded Rectangular Callout 315"/>
          <p:cNvSpPr/>
          <p:nvPr/>
        </p:nvSpPr>
        <p:spPr>
          <a:xfrm>
            <a:off x="5889702" y="2743200"/>
            <a:ext cx="739698" cy="228599"/>
          </a:xfrm>
          <a:prstGeom prst="wedgeRoundRectCallout">
            <a:avLst>
              <a:gd name="adj1" fmla="val 14115"/>
              <a:gd name="adj2" fmla="val 132484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Milk Sales</a:t>
            </a:r>
          </a:p>
        </p:txBody>
      </p:sp>
      <p:sp>
        <p:nvSpPr>
          <p:cNvPr id="317" name="Rounded Rectangular Callout 316"/>
          <p:cNvSpPr/>
          <p:nvPr/>
        </p:nvSpPr>
        <p:spPr>
          <a:xfrm>
            <a:off x="5562600" y="4191000"/>
            <a:ext cx="762000" cy="380999"/>
          </a:xfrm>
          <a:prstGeom prst="wedgeRoundRectCallout">
            <a:avLst>
              <a:gd name="adj1" fmla="val 47169"/>
              <a:gd name="adj2" fmla="val 80045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Secondary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Orders</a:t>
            </a:r>
          </a:p>
        </p:txBody>
      </p:sp>
      <p:sp>
        <p:nvSpPr>
          <p:cNvPr id="318" name="Rounded Rectangular Callout 317"/>
          <p:cNvSpPr/>
          <p:nvPr/>
        </p:nvSpPr>
        <p:spPr>
          <a:xfrm>
            <a:off x="1828800" y="2743200"/>
            <a:ext cx="914400" cy="381000"/>
          </a:xfrm>
          <a:prstGeom prst="wedgeRoundRectCallout">
            <a:avLst>
              <a:gd name="adj1" fmla="val 5950"/>
              <a:gd name="adj2" fmla="val 89414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Procurement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Tracking</a:t>
            </a:r>
          </a:p>
        </p:txBody>
      </p:sp>
      <p:sp>
        <p:nvSpPr>
          <p:cNvPr id="319" name="Rounded Rectangular Callout 318"/>
          <p:cNvSpPr/>
          <p:nvPr/>
        </p:nvSpPr>
        <p:spPr>
          <a:xfrm>
            <a:off x="3124200" y="3124200"/>
            <a:ext cx="838200" cy="304800"/>
          </a:xfrm>
          <a:prstGeom prst="wedgeRoundRectCallout">
            <a:avLst>
              <a:gd name="adj1" fmla="val -37952"/>
              <a:gd name="adj2" fmla="val 78439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 Mgt</a:t>
            </a:r>
          </a:p>
        </p:txBody>
      </p:sp>
      <p:sp>
        <p:nvSpPr>
          <p:cNvPr id="320" name="Rounded Rectangular Callout 319"/>
          <p:cNvSpPr/>
          <p:nvPr/>
        </p:nvSpPr>
        <p:spPr>
          <a:xfrm>
            <a:off x="4953000" y="2667000"/>
            <a:ext cx="739698" cy="380999"/>
          </a:xfrm>
          <a:prstGeom prst="wedgeRoundRectCallout">
            <a:avLst>
              <a:gd name="adj1" fmla="val 21652"/>
              <a:gd name="adj2" fmla="val 103216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Inventory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Tracking</a:t>
            </a:r>
          </a:p>
        </p:txBody>
      </p:sp>
      <p:sp>
        <p:nvSpPr>
          <p:cNvPr id="321" name="Rounded Rectangular Callout 320"/>
          <p:cNvSpPr/>
          <p:nvPr/>
        </p:nvSpPr>
        <p:spPr>
          <a:xfrm>
            <a:off x="1371600" y="5791200"/>
            <a:ext cx="685800" cy="381000"/>
          </a:xfrm>
          <a:prstGeom prst="wedgeRoundRectCallout">
            <a:avLst>
              <a:gd name="adj1" fmla="val -132261"/>
              <a:gd name="adj2" fmla="val -141806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Supply 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Tracking</a:t>
            </a:r>
          </a:p>
        </p:txBody>
      </p:sp>
      <p:sp>
        <p:nvSpPr>
          <p:cNvPr id="322" name="Rounded Rectangular Callout 321"/>
          <p:cNvSpPr/>
          <p:nvPr/>
        </p:nvSpPr>
        <p:spPr>
          <a:xfrm>
            <a:off x="3581400" y="990600"/>
            <a:ext cx="968298" cy="457200"/>
          </a:xfrm>
          <a:prstGeom prst="wedgeRoundRectCallout">
            <a:avLst>
              <a:gd name="adj1" fmla="val 32582"/>
              <a:gd name="adj2" fmla="val 70937"/>
              <a:gd name="adj3" fmla="val 16667"/>
            </a:avLst>
          </a:prstGeom>
          <a:solidFill>
            <a:srgbClr val="FFC0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Reports &amp;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Dashboards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428601"/>
            <a:ext cx="32592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sales@godbtech.com | (+91)(44)4399 7700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Looking to hear from you !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GoDB Tech - 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DB Tech - 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oDB Tech - 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DB Tech - 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DB Tech - 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DB Tech - 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DB Tech - 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DB Tech - 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DB Tech - 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6535</TotalTime>
  <Words>512</Words>
  <Application>Microsoft Office PowerPoint</Application>
  <PresentationFormat>On-screen Show (4:3)</PresentationFormat>
  <Paragraphs>141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Theme</vt:lpstr>
      <vt:lpstr>Mobility</vt:lpstr>
      <vt:lpstr>Introduction</vt:lpstr>
      <vt:lpstr>Liquid Milk Sales app</vt:lpstr>
      <vt:lpstr>Milk By-product Sales app</vt:lpstr>
      <vt:lpstr>Milk Run App</vt:lpstr>
      <vt:lpstr>Collection center app</vt:lpstr>
      <vt:lpstr>Marketing App</vt:lpstr>
      <vt:lpstr>Integrated Dairy Business</vt:lpstr>
      <vt:lpstr>Thank you</vt:lpstr>
    </vt:vector>
  </TitlesOfParts>
  <Company>GoDB Tech Pvt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GoDVB Offering</dc:title>
  <dc:creator>Sai Lakshmidhar</dc:creator>
  <cp:lastModifiedBy>Sai Lakshmidhar</cp:lastModifiedBy>
  <cp:revision>1358</cp:revision>
  <dcterms:created xsi:type="dcterms:W3CDTF">2009-12-11T09:56:27Z</dcterms:created>
  <dcterms:modified xsi:type="dcterms:W3CDTF">2013-03-12T12:56:49Z</dcterms:modified>
</cp:coreProperties>
</file>