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73" r:id="rId4"/>
    <p:sldId id="279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8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386" autoAdjust="0"/>
    <p:restoredTop sz="94586" autoAdjust="0"/>
  </p:normalViewPr>
  <p:slideViewPr>
    <p:cSldViewPr>
      <p:cViewPr varScale="1">
        <p:scale>
          <a:sx n="75" d="100"/>
          <a:sy n="75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66632-9364-4576-86A0-FC8D0EED4A3D}" type="datetimeFigureOut">
              <a:rPr lang="en-US" smtClean="0"/>
              <a:pPr/>
              <a:t>05.Sep.12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C518D-1713-4A9C-BCB9-5F954BDCCC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03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ED968-7FDC-4DC0-91AC-A70D8D814CA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FFB5E5-3A99-4C8B-8342-FD1A5F81BE5A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dbtech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44196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29000"/>
            <a:ext cx="9144000" cy="990599"/>
          </a:xfrm>
        </p:spPr>
        <p:txBody>
          <a:bodyPr anchor="b" anchorCtr="1">
            <a:noAutofit/>
          </a:bodyPr>
          <a:lstStyle>
            <a:lvl1pPr>
              <a:defRPr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3" name="Picture 2" descr="GoDBTech_logo_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1" y="6457506"/>
            <a:ext cx="1447799" cy="324293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19600"/>
            <a:ext cx="64008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yp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" y="0"/>
            <a:ext cx="8915400" cy="8382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9830" y="838200"/>
            <a:ext cx="8977086" cy="594723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yp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6200" y="0"/>
            <a:ext cx="8915400" cy="8382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3124200"/>
            <a:ext cx="9144000" cy="609600"/>
          </a:xfrm>
        </p:spPr>
        <p:txBody>
          <a:bodyPr anchor="ctr" anchorCtr="1"/>
          <a:lstStyle>
            <a:lvl1pPr algn="ctr">
              <a:defRPr sz="4000" b="1"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Section header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24384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419600"/>
            <a:ext cx="9144000" cy="24384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3429000" cy="6858000"/>
          </a:xfrm>
          <a:prstGeom prst="rect">
            <a:avLst/>
          </a:prstGeom>
          <a:solidFill>
            <a:schemeClr val="accent6">
              <a:lumMod val="50000"/>
              <a:alpha val="4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791200" y="0"/>
            <a:ext cx="3352800" cy="6858000"/>
          </a:xfrm>
          <a:prstGeom prst="rect">
            <a:avLst/>
          </a:prstGeom>
          <a:solidFill>
            <a:schemeClr val="accent6">
              <a:lumMod val="50000"/>
              <a:alpha val="4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3048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Thank You</a:t>
            </a:r>
            <a:endParaRPr lang="en-US" sz="4000" b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pic>
        <p:nvPicPr>
          <p:cNvPr id="9" name="Picture 8" descr="GoDBTech_logo_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1" y="6457506"/>
            <a:ext cx="1447799" cy="324293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6858000" y="5791200"/>
            <a:ext cx="2176684" cy="990600"/>
            <a:chOff x="5791200" y="5867400"/>
            <a:chExt cx="2176684" cy="990600"/>
          </a:xfrm>
        </p:grpSpPr>
        <p:sp>
          <p:nvSpPr>
            <p:cNvPr id="8" name="TextBox 7"/>
            <p:cNvSpPr txBox="1"/>
            <p:nvPr userDrawn="1"/>
          </p:nvSpPr>
          <p:spPr>
            <a:xfrm>
              <a:off x="6176230" y="5867400"/>
              <a:ext cx="16829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b="1" i="0" dirty="0" smtClean="0">
                  <a:solidFill>
                    <a:schemeClr val="tx1"/>
                  </a:solidFill>
                  <a:effectLst/>
                </a:rPr>
                <a:t>www.godbtech.com</a:t>
              </a:r>
              <a:endParaRPr lang="en-US" sz="1400" b="1" i="0" dirty="0" smtClean="0">
                <a:solidFill>
                  <a:schemeClr val="tx1"/>
                </a:solidFill>
                <a:effectLst/>
                <a:hlinkClick r:id="rId3"/>
              </a:endParaRPr>
            </a:p>
          </p:txBody>
        </p:sp>
        <p:pic>
          <p:nvPicPr>
            <p:cNvPr id="12" name="Picture 11" descr="phone-solid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791200" y="6477000"/>
              <a:ext cx="381000" cy="381000"/>
            </a:xfrm>
            <a:prstGeom prst="rect">
              <a:avLst/>
            </a:prstGeom>
          </p:spPr>
        </p:pic>
        <p:pic>
          <p:nvPicPr>
            <p:cNvPr id="13" name="Picture 12" descr="email-icon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791200" y="6172200"/>
              <a:ext cx="381000" cy="381000"/>
            </a:xfrm>
            <a:prstGeom prst="rect">
              <a:avLst/>
            </a:prstGeom>
          </p:spPr>
        </p:pic>
        <p:pic>
          <p:nvPicPr>
            <p:cNvPr id="15" name="Picture 14" descr="globe.pn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5791200" y="5867400"/>
              <a:ext cx="381000" cy="38100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 userDrawn="1"/>
          </p:nvSpPr>
          <p:spPr>
            <a:xfrm>
              <a:off x="6172200" y="6183868"/>
              <a:ext cx="17709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400" b="1" i="0" dirty="0" smtClean="0">
                  <a:solidFill>
                    <a:schemeClr val="tx1"/>
                  </a:solidFill>
                  <a:effectLst/>
                </a:rPr>
                <a:t>sales@godbtech.com</a:t>
              </a:r>
              <a:endParaRPr lang="en-US" sz="1400" b="1" i="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172200" y="6501368"/>
              <a:ext cx="179568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400" b="1" i="0" dirty="0" smtClean="0">
                  <a:solidFill>
                    <a:schemeClr val="tx1"/>
                  </a:solidFill>
                  <a:effectLst/>
                </a:rPr>
                <a:t>(+91) (44) 43 99 77 00</a:t>
              </a:r>
              <a:endParaRPr lang="en-US" sz="1400" b="1" i="0" dirty="0">
                <a:solidFill>
                  <a:schemeClr val="tx1"/>
                </a:solidFill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4AA80-A5A7-42ED-9008-88B54B398697}" type="datetimeFigureOut">
              <a:rPr lang="en-US"/>
              <a:pPr>
                <a:defRPr/>
              </a:pPr>
              <a:t>05.Sep.12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886EE-B71E-420C-A957-C7E85142A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990599"/>
          </a:xfrm>
        </p:spPr>
        <p:txBody>
          <a:bodyPr/>
          <a:lstStyle/>
          <a:p>
            <a:r>
              <a:rPr lang="en-US" dirty="0" smtClean="0"/>
              <a:t>Order Management Service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419600"/>
            <a:ext cx="6400800" cy="685800"/>
          </a:xfrm>
        </p:spPr>
        <p:txBody>
          <a:bodyPr/>
          <a:lstStyle/>
          <a:p>
            <a:r>
              <a:rPr lang="en-US" dirty="0" smtClean="0"/>
              <a:t>Tally </a:t>
            </a:r>
            <a:r>
              <a:rPr lang="en-US" dirty="0" smtClean="0"/>
              <a:t>integration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</a:t>
            </a:r>
            <a:r>
              <a:rPr lang="en-US" dirty="0" err="1" smtClean="0"/>
              <a:t>touchpoints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013849"/>
            <a:ext cx="8458200" cy="581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Product Masters 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Central definition of masters and uniform synchronization to each distributor location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Elements: </a:t>
            </a:r>
            <a:r>
              <a:rPr lang="en-US" sz="2000" dirty="0" smtClean="0">
                <a:solidFill>
                  <a:srgbClr val="000000"/>
                </a:solidFill>
              </a:rPr>
              <a:t>SKUs, Price, Schemes, Retail outlets, Beats and mapping</a:t>
            </a:r>
          </a:p>
          <a:p>
            <a:pPr marL="285750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Sales Order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Sales orders generated on mobile 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Orders are made available for import into Distributor’s Tally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285750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Secondary Sales Invoices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Invoices generated against the sale orders are exported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They are uploaded back to the server for reconciliation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285750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Expenses</a:t>
            </a:r>
          </a:p>
          <a:p>
            <a:pPr marL="742950" lvl="1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Sales rep expenses are posted to Manufacturer’s tally as payment vouchers for faster settlement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285750" indent="-285750">
              <a:spcBef>
                <a:spcPts val="1000"/>
              </a:spcBef>
              <a:buClr>
                <a:srgbClr val="000000"/>
              </a:buClr>
              <a:buSzPct val="100000"/>
              <a:buFont typeface="Wingdings" charset="2"/>
              <a:buChar char="§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008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Architecture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350520" y="1285860"/>
            <a:ext cx="8507760" cy="52149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Cloud Callout 55"/>
          <p:cNvSpPr/>
          <p:nvPr/>
        </p:nvSpPr>
        <p:spPr>
          <a:xfrm>
            <a:off x="3200400" y="1519238"/>
            <a:ext cx="2057400" cy="2209800"/>
          </a:xfrm>
          <a:prstGeom prst="cloudCallout">
            <a:avLst>
              <a:gd name="adj1" fmla="val -25895"/>
              <a:gd name="adj2" fmla="val 1452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657600" y="2025651"/>
            <a:ext cx="1143000" cy="1322387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Cloware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Order Mgt.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62000" y="1595438"/>
            <a:ext cx="1371600" cy="1752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Manufacturer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629400" y="1595438"/>
            <a:ext cx="1295400" cy="1752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Distributor 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rot="10800000">
            <a:off x="4800600" y="2571751"/>
            <a:ext cx="2209800" cy="142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010400" y="1976438"/>
            <a:ext cx="609600" cy="116840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Tally </a:t>
            </a:r>
          </a:p>
        </p:txBody>
      </p:sp>
      <p:pic>
        <p:nvPicPr>
          <p:cNvPr id="68" name="Picture 44" descr="nokia_x2_0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0" y="5043488"/>
            <a:ext cx="1200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45" descr="nokia_x2_0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050" y="5024438"/>
            <a:ext cx="1200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46" descr="nokia_x2_0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9650" y="5024438"/>
            <a:ext cx="1200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1" name="Straight Arrow Connector 70"/>
          <p:cNvCxnSpPr/>
          <p:nvPr/>
        </p:nvCxnSpPr>
        <p:spPr>
          <a:xfrm rot="5400000" flipH="1" flipV="1">
            <a:off x="4052094" y="3994944"/>
            <a:ext cx="12954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eft Brace 71"/>
          <p:cNvSpPr/>
          <p:nvPr/>
        </p:nvSpPr>
        <p:spPr>
          <a:xfrm rot="5400000">
            <a:off x="4229100" y="3157538"/>
            <a:ext cx="304800" cy="3276600"/>
          </a:xfrm>
          <a:prstGeom prst="leftBrace">
            <a:avLst>
              <a:gd name="adj1" fmla="val 5486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54"/>
          <p:cNvSpPr>
            <a:spLocks noChangeArrowheads="1"/>
          </p:cNvSpPr>
          <p:nvPr/>
        </p:nvSpPr>
        <p:spPr bwMode="auto">
          <a:xfrm>
            <a:off x="3184525" y="4773613"/>
            <a:ext cx="2225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Manufacturer’s Sales Executives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200650" y="5214938"/>
            <a:ext cx="4572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Order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Inventory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Sync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143250" y="5253038"/>
            <a:ext cx="4572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Order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Inventory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Sync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210050" y="5214938"/>
            <a:ext cx="4572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Order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Inventory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Sync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solidFill>
                  <a:schemeClr val="bg1"/>
                </a:solidFill>
              </a:rPr>
              <a:t>Exit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rot="5400000" flipH="1" flipV="1">
            <a:off x="3136901" y="3995738"/>
            <a:ext cx="12954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60"/>
          <p:cNvSpPr>
            <a:spLocks noChangeArrowheads="1"/>
          </p:cNvSpPr>
          <p:nvPr/>
        </p:nvSpPr>
        <p:spPr bwMode="auto">
          <a:xfrm>
            <a:off x="4749800" y="3754438"/>
            <a:ext cx="738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Secondary</a:t>
            </a:r>
          </a:p>
          <a:p>
            <a:r>
              <a:rPr lang="en-US" sz="1000" b="1">
                <a:latin typeface="Calibri" pitchFamily="34" charset="0"/>
              </a:rPr>
              <a:t>Orders</a:t>
            </a:r>
          </a:p>
        </p:txBody>
      </p:sp>
      <p:sp>
        <p:nvSpPr>
          <p:cNvPr id="79" name="Rectangle 61"/>
          <p:cNvSpPr>
            <a:spLocks noChangeArrowheads="1"/>
          </p:cNvSpPr>
          <p:nvPr/>
        </p:nvSpPr>
        <p:spPr bwMode="auto">
          <a:xfrm>
            <a:off x="3098800" y="3786188"/>
            <a:ext cx="623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Calibri" pitchFamily="34" charset="0"/>
              </a:rPr>
              <a:t>Daily </a:t>
            </a:r>
          </a:p>
          <a:p>
            <a:pPr algn="r"/>
            <a:r>
              <a:rPr lang="en-US" sz="1000" b="1">
                <a:latin typeface="Calibri" pitchFamily="34" charset="0"/>
              </a:rPr>
              <a:t>Expense</a:t>
            </a:r>
          </a:p>
        </p:txBody>
      </p:sp>
      <p:sp>
        <p:nvSpPr>
          <p:cNvPr id="80" name="Oval 79"/>
          <p:cNvSpPr/>
          <p:nvPr/>
        </p:nvSpPr>
        <p:spPr>
          <a:xfrm>
            <a:off x="3657600" y="38560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4800600" y="3043238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71"/>
          <p:cNvSpPr>
            <a:spLocks noChangeArrowheads="1"/>
          </p:cNvSpPr>
          <p:nvPr/>
        </p:nvSpPr>
        <p:spPr bwMode="auto">
          <a:xfrm>
            <a:off x="5518150" y="2840038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Sale Order</a:t>
            </a:r>
          </a:p>
          <a:p>
            <a:r>
              <a:rPr lang="en-US" sz="1000" b="1">
                <a:latin typeface="Calibri" pitchFamily="34" charset="0"/>
              </a:rPr>
              <a:t>Voucher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rot="10800000">
            <a:off x="1752600" y="2662238"/>
            <a:ext cx="1905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2374900" y="2733676"/>
            <a:ext cx="658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Calibri" pitchFamily="34" charset="0"/>
              </a:rPr>
              <a:t>Payment</a:t>
            </a:r>
          </a:p>
          <a:p>
            <a:pPr algn="r"/>
            <a:r>
              <a:rPr lang="en-US" sz="1000" b="1">
                <a:latin typeface="Calibri" pitchFamily="34" charset="0"/>
              </a:rPr>
              <a:t>Voucher</a:t>
            </a:r>
          </a:p>
        </p:txBody>
      </p:sp>
      <p:sp>
        <p:nvSpPr>
          <p:cNvPr id="85" name="Oval 84"/>
          <p:cNvSpPr/>
          <p:nvPr/>
        </p:nvSpPr>
        <p:spPr>
          <a:xfrm>
            <a:off x="2590800" y="25606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6" name="Oval 85"/>
          <p:cNvSpPr/>
          <p:nvPr/>
        </p:nvSpPr>
        <p:spPr>
          <a:xfrm>
            <a:off x="4572000" y="38306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5321300" y="29162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8" name="Oval 87"/>
          <p:cNvSpPr/>
          <p:nvPr/>
        </p:nvSpPr>
        <p:spPr>
          <a:xfrm>
            <a:off x="5638800" y="24717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9" name="Rectangle 85"/>
          <p:cNvSpPr>
            <a:spLocks noChangeArrowheads="1"/>
          </p:cNvSpPr>
          <p:nvPr/>
        </p:nvSpPr>
        <p:spPr bwMode="auto">
          <a:xfrm>
            <a:off x="5822950" y="2382838"/>
            <a:ext cx="895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Sales Invoice </a:t>
            </a:r>
          </a:p>
          <a:p>
            <a:r>
              <a:rPr lang="en-US" sz="1000" b="1">
                <a:latin typeface="Calibri" pitchFamily="34" charset="0"/>
              </a:rPr>
              <a:t>voucher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104900" y="2052638"/>
            <a:ext cx="660400" cy="107950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Tally </a:t>
            </a:r>
            <a:r>
              <a:rPr lang="en-US" sz="1200" b="1" dirty="0">
                <a:solidFill>
                  <a:schemeClr val="tx1"/>
                </a:solidFill>
              </a:rPr>
              <a:t>/ ERP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4800600" y="2128838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5334000" y="19764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537200" y="1925638"/>
            <a:ext cx="615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Product</a:t>
            </a:r>
          </a:p>
          <a:p>
            <a:r>
              <a:rPr lang="en-US" sz="1000" b="1">
                <a:latin typeface="Calibri" pitchFamily="34" charset="0"/>
              </a:rPr>
              <a:t>Masters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505200" y="1760538"/>
            <a:ext cx="155416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</a:rPr>
              <a:t>CLOUD HOSTED SERVICE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rot="10800000">
            <a:off x="1752600" y="2205038"/>
            <a:ext cx="1905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298700" y="208438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7" name="Rectangle 109"/>
          <p:cNvSpPr>
            <a:spLocks noChangeArrowheads="1"/>
          </p:cNvSpPr>
          <p:nvPr/>
        </p:nvSpPr>
        <p:spPr bwMode="auto">
          <a:xfrm>
            <a:off x="2501900" y="2008188"/>
            <a:ext cx="615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Product</a:t>
            </a:r>
          </a:p>
          <a:p>
            <a:r>
              <a:rPr lang="en-US" sz="1000" b="1">
                <a:latin typeface="Calibri" pitchFamily="34" charset="0"/>
              </a:rPr>
              <a:t>Masters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rot="5400000" flipH="1" flipV="1">
            <a:off x="3618707" y="3994944"/>
            <a:ext cx="1295400" cy="1587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40200" y="3856038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0" name="Rectangle 114"/>
          <p:cNvSpPr>
            <a:spLocks noChangeArrowheads="1"/>
          </p:cNvSpPr>
          <p:nvPr/>
        </p:nvSpPr>
        <p:spPr bwMode="auto">
          <a:xfrm>
            <a:off x="4006850" y="4033838"/>
            <a:ext cx="615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Calibri" pitchFamily="34" charset="0"/>
              </a:rPr>
              <a:t>Product</a:t>
            </a:r>
          </a:p>
          <a:p>
            <a:r>
              <a:rPr lang="en-US" sz="1000" b="1">
                <a:latin typeface="Calibri" pitchFamily="34" charset="0"/>
              </a:rPr>
              <a:t>Masters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31758" y="895332"/>
            <a:ext cx="660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Illustrative scenario for a Manufacturer and their Distribution chain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89535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/>
          <p:cNvSpPr/>
          <p:nvPr/>
        </p:nvSpPr>
        <p:spPr>
          <a:xfrm>
            <a:off x="422244" y="1601810"/>
            <a:ext cx="8358246" cy="16002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-1861347" y="3847329"/>
            <a:ext cx="5562600" cy="47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-260353" y="3848122"/>
            <a:ext cx="5562600" cy="31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339847" y="3848122"/>
            <a:ext cx="5562600" cy="31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2940841" y="3848916"/>
            <a:ext cx="5562600" cy="15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541041" y="3848916"/>
            <a:ext cx="5562600" cy="15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tangle 49"/>
          <p:cNvSpPr>
            <a:spLocks noChangeArrowheads="1"/>
          </p:cNvSpPr>
          <p:nvPr/>
        </p:nvSpPr>
        <p:spPr bwMode="auto">
          <a:xfrm>
            <a:off x="7480297" y="1115995"/>
            <a:ext cx="1066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Calibri" pitchFamily="34" charset="0"/>
              </a:rPr>
              <a:t>Manufacturer</a:t>
            </a:r>
          </a:p>
          <a:p>
            <a:pPr algn="ctr"/>
            <a:r>
              <a:rPr lang="en-US" sz="1200" b="1">
                <a:latin typeface="Calibri" pitchFamily="34" charset="0"/>
              </a:rPr>
              <a:t>(Tally ERP)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3081" name="Rectangle 51"/>
          <p:cNvSpPr>
            <a:spLocks noChangeArrowheads="1"/>
          </p:cNvSpPr>
          <p:nvPr/>
        </p:nvSpPr>
        <p:spPr bwMode="auto">
          <a:xfrm>
            <a:off x="6103934" y="1115995"/>
            <a:ext cx="70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Calibri" pitchFamily="34" charset="0"/>
              </a:rPr>
              <a:t>Cloware</a:t>
            </a:r>
          </a:p>
          <a:p>
            <a:pPr algn="ctr"/>
            <a:r>
              <a:rPr lang="en-US" sz="1200" b="1">
                <a:latin typeface="Calibri" pitchFamily="34" charset="0"/>
              </a:rPr>
              <a:t>(Server)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3082" name="Rectangle 52"/>
          <p:cNvSpPr>
            <a:spLocks noChangeArrowheads="1"/>
          </p:cNvSpPr>
          <p:nvPr/>
        </p:nvSpPr>
        <p:spPr bwMode="auto">
          <a:xfrm>
            <a:off x="4356097" y="928670"/>
            <a:ext cx="10668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Calibri" pitchFamily="34" charset="0"/>
              </a:rPr>
              <a:t>Manufacturer</a:t>
            </a:r>
          </a:p>
          <a:p>
            <a:pPr algn="ctr"/>
            <a:r>
              <a:rPr lang="en-US" sz="1200" b="1" dirty="0">
                <a:latin typeface="Calibri" pitchFamily="34" charset="0"/>
              </a:rPr>
              <a:t>Sales Rep</a:t>
            </a:r>
          </a:p>
          <a:p>
            <a:pPr algn="ctr"/>
            <a:r>
              <a:rPr lang="en-US" sz="1200" b="1" dirty="0">
                <a:latin typeface="Calibri" pitchFamily="34" charset="0"/>
              </a:rPr>
              <a:t>(Mobile App)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3083" name="Rectangle 58"/>
          <p:cNvSpPr>
            <a:spLocks noChangeArrowheads="1"/>
          </p:cNvSpPr>
          <p:nvPr/>
        </p:nvSpPr>
        <p:spPr bwMode="auto">
          <a:xfrm>
            <a:off x="2746372" y="952483"/>
            <a:ext cx="10310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Calibri" pitchFamily="34" charset="0"/>
              </a:rPr>
              <a:t>Distributor</a:t>
            </a:r>
          </a:p>
          <a:p>
            <a:pPr algn="ctr"/>
            <a:r>
              <a:rPr lang="en-US" sz="1200" b="1">
                <a:latin typeface="Calibri" pitchFamily="34" charset="0"/>
              </a:rPr>
              <a:t>Sales Rep</a:t>
            </a:r>
          </a:p>
          <a:p>
            <a:pPr algn="ctr"/>
            <a:r>
              <a:rPr lang="en-US" sz="1200" b="1">
                <a:latin typeface="Calibri" pitchFamily="34" charset="0"/>
              </a:rPr>
              <a:t>(Mobile App)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3084" name="Rectangle 63"/>
          <p:cNvSpPr>
            <a:spLocks noChangeArrowheads="1"/>
          </p:cNvSpPr>
          <p:nvPr/>
        </p:nvSpPr>
        <p:spPr bwMode="auto">
          <a:xfrm>
            <a:off x="1146172" y="1115995"/>
            <a:ext cx="881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Calibri" pitchFamily="34" charset="0"/>
              </a:rPr>
              <a:t>Distributor</a:t>
            </a:r>
          </a:p>
          <a:p>
            <a:pPr algn="ctr"/>
            <a:r>
              <a:rPr lang="en-US" sz="1200" b="1">
                <a:latin typeface="Calibri" pitchFamily="34" charset="0"/>
              </a:rPr>
              <a:t>(Tally ERP)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50628" y="1678010"/>
            <a:ext cx="1167307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Secondary Order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250828" y="1893910"/>
            <a:ext cx="1167307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Secondary Order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77874" y="2244748"/>
            <a:ext cx="856325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Sales Order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992834" y="2244748"/>
            <a:ext cx="137730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Sales Order Voucher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950800" y="2720998"/>
            <a:ext cx="145584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Sales Invoice Voucher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5899147" y="2649560"/>
            <a:ext cx="143020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Secondary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Order Vs Sales report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853290" y="3722710"/>
            <a:ext cx="1261884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>
                <a:latin typeface="+mn-lt"/>
              </a:rPr>
              <a:t>Product Definition</a:t>
            </a:r>
            <a:endParaRPr lang="en-US" sz="1100" b="1" dirty="0">
              <a:latin typeface="+mn-lt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150934" y="3659210"/>
            <a:ext cx="11272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Product 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update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7581820" y="3640160"/>
            <a:ext cx="11272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Product 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update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284659" y="5932510"/>
            <a:ext cx="1228221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Primary Order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(from Distributor)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57236" y="6000773"/>
            <a:ext cx="856325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Sales Order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7573883" y="5926160"/>
            <a:ext cx="1120821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Purchase Order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Voucher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4523426" y="4802210"/>
            <a:ext cx="72167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Expenses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6136326" y="4802210"/>
            <a:ext cx="72167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Expenses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420399" y="4800623"/>
            <a:ext cx="1228221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</a:rPr>
              <a:t>Payment Voucher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422244" y="3506810"/>
            <a:ext cx="8358246" cy="762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422244" y="4573610"/>
            <a:ext cx="8358246" cy="762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422244" y="5716610"/>
            <a:ext cx="8358246" cy="762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2" name="Elbow Connector 131"/>
          <p:cNvCxnSpPr>
            <a:stCxn id="105" idx="3"/>
            <a:endCxn id="107" idx="0"/>
          </p:cNvCxnSpPr>
          <p:nvPr/>
        </p:nvCxnSpPr>
        <p:spPr>
          <a:xfrm>
            <a:off x="3817935" y="1808815"/>
            <a:ext cx="2688102" cy="435933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1"/>
          <p:cNvCxnSpPr>
            <a:stCxn id="106" idx="3"/>
            <a:endCxn id="107" idx="0"/>
          </p:cNvCxnSpPr>
          <p:nvPr/>
        </p:nvCxnSpPr>
        <p:spPr>
          <a:xfrm>
            <a:off x="5418135" y="2024715"/>
            <a:ext cx="1087902" cy="220033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1"/>
          <p:cNvCxnSpPr>
            <a:stCxn id="107" idx="1"/>
            <a:endCxn id="108" idx="3"/>
          </p:cNvCxnSpPr>
          <p:nvPr/>
        </p:nvCxnSpPr>
        <p:spPr>
          <a:xfrm rot="10800000">
            <a:off x="2370134" y="2375553"/>
            <a:ext cx="370774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1"/>
          <p:cNvCxnSpPr>
            <a:stCxn id="108" idx="2"/>
            <a:endCxn id="111" idx="0"/>
          </p:cNvCxnSpPr>
          <p:nvPr/>
        </p:nvCxnSpPr>
        <p:spPr>
          <a:xfrm rot="5400000">
            <a:off x="1572784" y="2612298"/>
            <a:ext cx="214640" cy="27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31"/>
          <p:cNvCxnSpPr>
            <a:stCxn id="111" idx="3"/>
            <a:endCxn id="116" idx="1"/>
          </p:cNvCxnSpPr>
          <p:nvPr/>
        </p:nvCxnSpPr>
        <p:spPr>
          <a:xfrm>
            <a:off x="2406648" y="2851803"/>
            <a:ext cx="3492499" cy="1320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31"/>
          <p:cNvCxnSpPr>
            <a:stCxn id="117" idx="1"/>
            <a:endCxn id="119" idx="3"/>
          </p:cNvCxnSpPr>
          <p:nvPr/>
        </p:nvCxnSpPr>
        <p:spPr>
          <a:xfrm rot="10800000" flipV="1">
            <a:off x="2278166" y="3853514"/>
            <a:ext cx="3575124" cy="2113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31"/>
          <p:cNvCxnSpPr>
            <a:stCxn id="117" idx="3"/>
            <a:endCxn id="120" idx="1"/>
          </p:cNvCxnSpPr>
          <p:nvPr/>
        </p:nvCxnSpPr>
        <p:spPr>
          <a:xfrm>
            <a:off x="7115174" y="3853515"/>
            <a:ext cx="466646" cy="208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31"/>
          <p:cNvCxnSpPr>
            <a:stCxn id="124" idx="3"/>
            <a:endCxn id="125" idx="1"/>
          </p:cNvCxnSpPr>
          <p:nvPr/>
        </p:nvCxnSpPr>
        <p:spPr>
          <a:xfrm>
            <a:off x="5245098" y="4933015"/>
            <a:ext cx="891228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31"/>
          <p:cNvCxnSpPr>
            <a:stCxn id="125" idx="3"/>
            <a:endCxn id="126" idx="1"/>
          </p:cNvCxnSpPr>
          <p:nvPr/>
        </p:nvCxnSpPr>
        <p:spPr>
          <a:xfrm flipV="1">
            <a:off x="6857998" y="4931428"/>
            <a:ext cx="562401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31"/>
          <p:cNvCxnSpPr>
            <a:stCxn id="121" idx="3"/>
            <a:endCxn id="122" idx="1"/>
          </p:cNvCxnSpPr>
          <p:nvPr/>
        </p:nvCxnSpPr>
        <p:spPr>
          <a:xfrm flipV="1">
            <a:off x="5512880" y="6131578"/>
            <a:ext cx="544356" cy="1637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31"/>
          <p:cNvCxnSpPr>
            <a:stCxn id="122" idx="3"/>
            <a:endCxn id="123" idx="1"/>
          </p:cNvCxnSpPr>
          <p:nvPr/>
        </p:nvCxnSpPr>
        <p:spPr>
          <a:xfrm>
            <a:off x="6913561" y="6131578"/>
            <a:ext cx="660322" cy="1002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4" name="Rectangle 163"/>
          <p:cNvSpPr>
            <a:spLocks noChangeArrowheads="1"/>
          </p:cNvSpPr>
          <p:nvPr/>
        </p:nvSpPr>
        <p:spPr bwMode="auto">
          <a:xfrm rot="-5400000">
            <a:off x="70614" y="2318566"/>
            <a:ext cx="960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Secondary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3115" name="Rectangle 170"/>
          <p:cNvSpPr>
            <a:spLocks noChangeArrowheads="1"/>
          </p:cNvSpPr>
          <p:nvPr/>
        </p:nvSpPr>
        <p:spPr bwMode="auto">
          <a:xfrm rot="-5400000">
            <a:off x="161895" y="3729060"/>
            <a:ext cx="784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Masters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3116" name="Rectangle 171"/>
          <p:cNvSpPr>
            <a:spLocks noChangeArrowheads="1"/>
          </p:cNvSpPr>
          <p:nvPr/>
        </p:nvSpPr>
        <p:spPr bwMode="auto">
          <a:xfrm rot="-5400000">
            <a:off x="119033" y="4811735"/>
            <a:ext cx="869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Expenses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3117" name="Rectangle 172"/>
          <p:cNvSpPr>
            <a:spLocks noChangeArrowheads="1"/>
          </p:cNvSpPr>
          <p:nvPr/>
        </p:nvSpPr>
        <p:spPr bwMode="auto">
          <a:xfrm rot="-5400000">
            <a:off x="124589" y="5949179"/>
            <a:ext cx="773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Primary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47" name="Title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Scenario wise Workflow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temp\gAudio\Slide01.wav"/>
</p:tagLst>
</file>

<file path=ppt/theme/theme1.xml><?xml version="1.0" encoding="utf-8"?>
<a:theme xmlns:a="http://schemas.openxmlformats.org/drawingml/2006/main" name="GoDB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GoDB_2011</Template>
  <TotalTime>4429</TotalTime>
  <Words>227</Words>
  <Application>Microsoft Macintosh PowerPoint</Application>
  <PresentationFormat>On-screen Show (4:3)</PresentationFormat>
  <Paragraphs>100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GoDB_2011</vt:lpstr>
      <vt:lpstr>Order Management Service</vt:lpstr>
      <vt:lpstr>Integration touchpoints</vt:lpstr>
      <vt:lpstr>Architecture</vt:lpstr>
      <vt:lpstr>Scenario wise Workflow</vt:lpstr>
      <vt:lpstr>Slide 5</vt:lpstr>
    </vt:vector>
  </TitlesOfParts>
  <Company>GoDBTECH PVT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MEAP</dc:title>
  <dc:creator>Sai</dc:creator>
  <cp:lastModifiedBy>Sai Lakshmidhar</cp:lastModifiedBy>
  <cp:revision>307</cp:revision>
  <dcterms:created xsi:type="dcterms:W3CDTF">2011-08-06T14:31:08Z</dcterms:created>
  <dcterms:modified xsi:type="dcterms:W3CDTF">2012-09-05T09:41:15Z</dcterms:modified>
</cp:coreProperties>
</file>